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89" r:id="rId3"/>
    <p:sldMasterId id="2147483701" r:id="rId4"/>
    <p:sldMasterId id="2147483713" r:id="rId5"/>
    <p:sldMasterId id="2147483725" r:id="rId6"/>
    <p:sldMasterId id="2147483737" r:id="rId7"/>
    <p:sldMasterId id="2147483749" r:id="rId8"/>
    <p:sldMasterId id="2147483761" r:id="rId9"/>
    <p:sldMasterId id="2147483787" r:id="rId10"/>
  </p:sldMasterIdLst>
  <p:sldIdLst>
    <p:sldId id="256" r:id="rId11"/>
    <p:sldId id="285" r:id="rId12"/>
    <p:sldId id="287" r:id="rId13"/>
    <p:sldId id="288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5" r:id="rId32"/>
    <p:sldId id="276" r:id="rId33"/>
    <p:sldId id="274" r:id="rId34"/>
    <p:sldId id="289" r:id="rId35"/>
    <p:sldId id="290" r:id="rId36"/>
    <p:sldId id="291" r:id="rId37"/>
    <p:sldId id="292" r:id="rId38"/>
    <p:sldId id="278" r:id="rId39"/>
    <p:sldId id="277" r:id="rId40"/>
    <p:sldId id="280" r:id="rId41"/>
    <p:sldId id="281" r:id="rId42"/>
    <p:sldId id="282" r:id="rId43"/>
    <p:sldId id="283" r:id="rId44"/>
    <p:sldId id="284" r:id="rId45"/>
    <p:sldId id="279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9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85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590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BB5437-5B3C-456A-BC15-FF3493D0351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9257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B20F5-898D-4CBE-8399-FAB945166AC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6911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587C-EA57-4B57-9B1C-9CCB47AEFAE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2262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189B0-EA3B-4A8A-9521-A6CF964017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7760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307AA-0AC6-4750-80A3-B011C39D0C5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835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0417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0417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AB4628-D2E4-4D11-AD7F-62A98DB0565C}" type="slidenum">
              <a:rPr lang="ru-RU" altLang="ru-RU" smtClean="0">
                <a:solidFill>
                  <a:srgbClr val="40417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4041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8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0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9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7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138655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11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60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27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24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7454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471862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45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338456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9387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08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69335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9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59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723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46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825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86882F-AD0E-474A-A1BB-5385040F33E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78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63203B-F6A0-4A29-A61F-C511609FEA6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86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062ECB-F3CE-49DE-8A2F-BFE1F087366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42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54AD49-11A7-4CF2-96A6-E77A867D8DB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56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538194-672C-47C9-88CC-A1D8FDA503B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12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F3BD55-4A64-4FFD-8697-07746172BED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0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00DFE-9710-417E-AFD2-0838218769C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263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455017-014E-4E5A-9DB3-BD89FEF6E2C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806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F2B91-AD2E-4079-BB38-50E66E060AE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9774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ECF953-B7E0-406E-B011-3976188859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67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78EC-38E2-4272-9892-452BF35E86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203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86882F-AD0E-474A-A1BB-5385040F33E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69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63203B-F6A0-4A29-A61F-C511609FEA6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7003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062ECB-F3CE-49DE-8A2F-BFE1F087366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9130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54AD49-11A7-4CF2-96A6-E77A867D8DB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3129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538194-672C-47C9-88CC-A1D8FDA503B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76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F3BD55-4A64-4FFD-8697-07746172BED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79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00DFE-9710-417E-AFD2-0838218769C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239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455017-014E-4E5A-9DB3-BD89FEF6E2C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366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F2B91-AD2E-4079-BB38-50E66E060AE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565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ECF953-B7E0-406E-B011-3976188859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39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78EC-38E2-4272-9892-452BF35E86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376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1A48CC-C718-41CE-B4A3-E9BF6057616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701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D063F3-12BC-4BC7-B417-F52780F4A29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94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DD7E48-F5ED-48DC-8C64-AA161179F0D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111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328F01-94F7-4128-BC9C-C548DBF0369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620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605FA8-A82C-41DB-98F6-E574E2044E4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407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CDBC0E-FAE1-470B-95B7-7280D2F09B09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054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BA01AF-0E87-4010-9E49-59441FCC6B25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244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6B4401-2D05-47E4-B1A8-B440334DE2F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737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94C11F-1CE9-4690-9B50-33B156F315B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506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A66C36-D6E8-424A-90AB-F4F02F67A1C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812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61FA17-5170-4DE2-B677-900CAE3BAEF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95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16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25BD7-5497-4412-8572-75E4777ECA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385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B2C9C-3965-4164-AB41-B2BAA65653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159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5707D-47F9-41E8-84B0-291B84FDFFF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066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261F2-C2A9-4946-B397-7E54D46F4D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741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CCC8C-E432-40C9-9C1A-857D9096979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44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A87FB-D27D-44DC-AE9B-C46C30F13B8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1734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BB5437-5B3C-456A-BC15-FF3493D0351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873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B20F5-898D-4CBE-8399-FAB945166AC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8572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587C-EA57-4B57-9B1C-9CCB47AEFAE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056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189B0-EA3B-4A8A-9521-A6CF964017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38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04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307AA-0AC6-4750-80A3-B011C39D0C5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895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25BD7-5497-4412-8572-75E4777ECA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283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B2C9C-3965-4164-AB41-B2BAA65653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592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5707D-47F9-41E8-84B0-291B84FDFFF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5399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261F2-C2A9-4946-B397-7E54D46F4D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6862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CCC8C-E432-40C9-9C1A-857D9096979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431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A87FB-D27D-44DC-AE9B-C46C30F13B8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560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BB5437-5B3C-456A-BC15-FF3493D0351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53102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B20F5-898D-4CBE-8399-FAB945166AC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589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587C-EA57-4B57-9B1C-9CCB47AEFAE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6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7264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189B0-EA3B-4A8A-9521-A6CF964017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70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307AA-0AC6-4750-80A3-B011C39D0C5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103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25BD7-5497-4412-8572-75E4777ECA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2492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B2C9C-3965-4164-AB41-B2BAA65653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0928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5707D-47F9-41E8-84B0-291B84FDFFF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055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261F2-C2A9-4946-B397-7E54D46F4D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3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CCC8C-E432-40C9-9C1A-857D9096979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489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A87FB-D27D-44DC-AE9B-C46C30F13B8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6060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BB5437-5B3C-456A-BC15-FF3493D0351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5395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B20F5-898D-4CBE-8399-FAB945166AC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4401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587C-EA57-4B57-9B1C-9CCB47AEFAE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69179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189B0-EA3B-4A8A-9521-A6CF964017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858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307AA-0AC6-4750-80A3-B011C39D0C5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9279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25BD7-5497-4412-8572-75E4777ECA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8382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B2C9C-3965-4164-AB41-B2BAA65653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9039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5707D-47F9-41E8-84B0-291B84FDFFF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6100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261F2-C2A9-4946-B397-7E54D46F4D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857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CCC8C-E432-40C9-9C1A-857D9096979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3537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A87FB-D27D-44DC-AE9B-C46C30F13B8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2708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BB5437-5B3C-456A-BC15-FF3493D0351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89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7494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B20F5-898D-4CBE-8399-FAB945166AC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92408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587C-EA57-4B57-9B1C-9CCB47AEFAE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8539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189B0-EA3B-4A8A-9521-A6CF964017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0401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307AA-0AC6-4750-80A3-B011C39D0C5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7014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25BD7-5497-4412-8572-75E4777ECA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4423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B2C9C-3965-4164-AB41-B2BAA65653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7992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95707D-47F9-41E8-84B0-291B84FDFFF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601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261F2-C2A9-4946-B397-7E54D46F4D6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4551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8CCC8C-E432-40C9-9C1A-857D9096979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18799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A87FB-D27D-44DC-AE9B-C46C30F13B8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82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theme" Target="../theme/theme10.xml"/><Relationship Id="rId2" Type="http://schemas.openxmlformats.org/officeDocument/2006/relationships/slideLayout" Target="../slideLayouts/slideLayout106.xml"/><Relationship Id="rId16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1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E79F-A16E-4BE7-93FF-6CB6AB28C844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E456B1-0FD7-4850-B7E0-29494A9A8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5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bldLvl="4" autoUpdateAnimBg="0" advAuto="0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11F35E-2D88-4B21-BC1E-C3AA6701FD3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11F35E-2D88-4B21-BC1E-C3AA6701FD3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1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27F804-18A0-44EB-9509-FC5A4685D25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8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5BA22D-1BF5-4DF8-BC05-B5FE5DAC3A4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0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5BA22D-1BF5-4DF8-BC05-B5FE5DAC3A4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9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5BA22D-1BF5-4DF8-BC05-B5FE5DAC3A4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5BA22D-1BF5-4DF8-BC05-B5FE5DAC3A4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00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5BA22D-1BF5-4DF8-BC05-B5FE5DAC3A4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7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РОЗЛАДИ СВІДОМОСТІ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uk-UA" sz="2800" b="1" dirty="0" smtClean="0">
              <a:solidFill>
                <a:srgbClr val="7030A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непритомність, колапс, кома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56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altLang="ru-RU" sz="2400" dirty="0" smtClean="0"/>
              <a:t>Гіпервентиляція - </a:t>
            </a:r>
            <a:r>
              <a:rPr lang="uk-UA" altLang="ru-RU" sz="2400" dirty="0"/>
              <a:t>знижується вміст </a:t>
            </a:r>
            <a:r>
              <a:rPr lang="uk-UA" altLang="ru-RU" sz="2400" dirty="0" smtClean="0"/>
              <a:t>СО2 </a:t>
            </a:r>
            <a:r>
              <a:rPr lang="uk-UA" altLang="ru-RU" sz="2400" dirty="0"/>
              <a:t>в </a:t>
            </a:r>
            <a:r>
              <a:rPr lang="uk-UA" altLang="ru-RU" sz="2400" b="1" dirty="0"/>
              <a:t>циркулюючій </a:t>
            </a:r>
            <a:r>
              <a:rPr lang="uk-UA" altLang="ru-RU" sz="2400" b="1" dirty="0" smtClean="0"/>
              <a:t>крові -  рефлекторний спазм </a:t>
            </a:r>
            <a:r>
              <a:rPr lang="uk-UA" altLang="ru-RU" sz="2400" b="1" dirty="0"/>
              <a:t>судин головного мозку і </a:t>
            </a:r>
            <a:r>
              <a:rPr lang="uk-UA" altLang="ru-RU" sz="2400" b="1" dirty="0" smtClean="0"/>
              <a:t>гіпоксія </a:t>
            </a:r>
            <a:r>
              <a:rPr lang="uk-UA" altLang="ru-RU" sz="2400" b="1" dirty="0"/>
              <a:t>мозкової речовини аж до непритомності</a:t>
            </a:r>
            <a:r>
              <a:rPr lang="uk-UA" altLang="ru-RU" sz="2400" b="1" dirty="0" smtClean="0"/>
              <a:t>.</a:t>
            </a:r>
          </a:p>
          <a:p>
            <a:r>
              <a:rPr lang="uk-UA" altLang="ru-RU" sz="2400" b="1" dirty="0" smtClean="0"/>
              <a:t> </a:t>
            </a:r>
            <a:r>
              <a:rPr lang="uk-UA" altLang="ru-RU" sz="2400" b="1" dirty="0"/>
              <a:t>Це </a:t>
            </a:r>
            <a:r>
              <a:rPr lang="uk-UA" altLang="ru-RU" sz="2400" b="1" dirty="0" err="1"/>
              <a:t>синкопе</a:t>
            </a:r>
            <a:r>
              <a:rPr lang="uk-UA" altLang="ru-RU" sz="2400" b="1" dirty="0"/>
              <a:t> супроводжується панічними атаками, психічними, вегетативними і </a:t>
            </a:r>
            <a:r>
              <a:rPr lang="uk-UA" altLang="ru-RU" sz="2400" b="1" dirty="0" err="1"/>
              <a:t>гіпервентиляційними</a:t>
            </a:r>
            <a:r>
              <a:rPr lang="uk-UA" altLang="ru-RU" sz="2400" b="1" dirty="0"/>
              <a:t> симптомами ( страх, тривога, серцебиття, брак повітря, болі в серці, парестезії).  Слід відмітити, що стан хворого відносно задовільний, що може скласти враження , що це істеричний напад.</a:t>
            </a:r>
            <a:endParaRPr lang="ru-RU" altLang="ru-RU" sz="2400" b="1" dirty="0"/>
          </a:p>
          <a:p>
            <a:endParaRPr lang="ru-RU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000" b="1" dirty="0" err="1" smtClean="0">
                <a:solidFill>
                  <a:srgbClr val="C00000"/>
                </a:solidFill>
              </a:rPr>
              <a:t>Гіпервентиляційне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 (</a:t>
            </a:r>
            <a:r>
              <a:rPr lang="uk-UA" altLang="ru-RU" sz="4000" b="1" dirty="0" err="1" smtClean="0">
                <a:solidFill>
                  <a:srgbClr val="C00000"/>
                </a:solidFill>
              </a:rPr>
              <a:t>гіпокапнічне</a:t>
            </a:r>
            <a:r>
              <a:rPr lang="uk-UA" altLang="ru-RU" sz="4000" b="1" dirty="0" smtClean="0">
                <a:solidFill>
                  <a:srgbClr val="C00000"/>
                </a:solidFill>
              </a:rPr>
              <a:t>) </a:t>
            </a:r>
            <a:r>
              <a:rPr lang="uk-UA" altLang="ru-RU" sz="40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02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altLang="ru-RU" sz="2800" b="1" dirty="0"/>
              <a:t>Виникають на тлі сильного кашлю при захворюваннях або без них ( кашель у курців). Причиною є підвищення </a:t>
            </a:r>
            <a:r>
              <a:rPr lang="uk-UA" altLang="ru-RU" sz="2800" b="1" dirty="0" err="1"/>
              <a:t>внутрішньогрудного</a:t>
            </a:r>
            <a:r>
              <a:rPr lang="uk-UA" altLang="ru-RU" sz="2800" b="1" dirty="0"/>
              <a:t> і внутрішньочеревного тиску, що призводить до зменшення притоку крові до серця і мозку.</a:t>
            </a:r>
          </a:p>
          <a:p>
            <a:r>
              <a:rPr lang="uk-UA" altLang="ru-RU" sz="2800" b="1" dirty="0"/>
              <a:t>До такого нападу схильні чоловіки35-40 років, </a:t>
            </a:r>
            <a:r>
              <a:rPr lang="uk-UA" altLang="ru-RU" sz="2800" b="1" dirty="0" err="1"/>
              <a:t>гіперстеніки</a:t>
            </a:r>
            <a:r>
              <a:rPr lang="uk-UA" altLang="ru-RU" sz="2800" b="1" dirty="0"/>
              <a:t>, заядлі курці, що люблять багато і якісно поїсти і випити алкоголю.</a:t>
            </a:r>
            <a:endParaRPr lang="ru-RU" altLang="ru-RU" sz="2800" b="1" dirty="0"/>
          </a:p>
          <a:p>
            <a:endParaRPr lang="ru-RU" sz="28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400" b="1" dirty="0" err="1" smtClean="0">
                <a:solidFill>
                  <a:srgbClr val="C00000"/>
                </a:solidFill>
              </a:rPr>
              <a:t>Кашльові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06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altLang="ru-RU" sz="3200" b="1" dirty="0"/>
              <a:t>Під час кашлю у хворого синіє обличчя, набухають повіки і обличчя. Свідомість втрачається від декількох секунд до 2-3 хв.</a:t>
            </a:r>
          </a:p>
          <a:p>
            <a:r>
              <a:rPr lang="uk-UA" altLang="ru-RU" sz="3200" b="1" dirty="0"/>
              <a:t>Відмічається виділення поту, ціаноз шкіри і слизових.</a:t>
            </a:r>
            <a:endParaRPr lang="ru-RU" altLang="ru-RU" sz="3200" b="1" dirty="0"/>
          </a:p>
          <a:p>
            <a:endParaRPr lang="ru-RU" sz="32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altLang="ru-RU" sz="4400" b="1" dirty="0" smtClean="0">
                <a:solidFill>
                  <a:srgbClr val="C00000"/>
                </a:solidFill>
              </a:rPr>
              <a:t>Прояви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кашльового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uk-UA" altLang="ru-RU" sz="2800" b="1" dirty="0"/>
              <a:t>Виникає при переході пацієнта із горизонтального стану у вертикальне або після тривалого перебування у вертикальному положенні.</a:t>
            </a:r>
          </a:p>
          <a:p>
            <a:pPr>
              <a:lnSpc>
                <a:spcPct val="90000"/>
              </a:lnSpc>
            </a:pPr>
            <a:r>
              <a:rPr lang="uk-UA" altLang="ru-RU" sz="2800" b="1" dirty="0"/>
              <a:t>В онові лежить порушення здатності периферичних судин до </a:t>
            </a:r>
            <a:r>
              <a:rPr lang="uk-UA" altLang="ru-RU" sz="2800" b="1" dirty="0" err="1"/>
              <a:t>вазоконстрикції</a:t>
            </a:r>
            <a:r>
              <a:rPr lang="uk-UA" altLang="ru-RU" sz="2800" b="1" dirty="0"/>
              <a:t>, що веде до периферичної </a:t>
            </a:r>
            <a:r>
              <a:rPr lang="uk-UA" altLang="ru-RU" sz="2800" b="1" dirty="0" err="1"/>
              <a:t>гіпотензії</a:t>
            </a:r>
            <a:r>
              <a:rPr lang="uk-UA" altLang="ru-RU" sz="2800" b="1" dirty="0"/>
              <a:t>.</a:t>
            </a:r>
          </a:p>
          <a:p>
            <a:pPr>
              <a:lnSpc>
                <a:spcPct val="90000"/>
              </a:lnSpc>
            </a:pPr>
            <a:r>
              <a:rPr lang="uk-UA" altLang="ru-RU" sz="2800" b="1" dirty="0"/>
              <a:t>Основна ознака: </a:t>
            </a:r>
            <a:r>
              <a:rPr lang="uk-UA" altLang="ru-RU" sz="2800" b="1" dirty="0" err="1"/>
              <a:t>генералізована</a:t>
            </a:r>
            <a:r>
              <a:rPr lang="uk-UA" altLang="ru-RU" sz="2800" b="1" dirty="0"/>
              <a:t> сухість шкіри, тахікардія в спокої, атонія сечового міхура.</a:t>
            </a:r>
            <a:endParaRPr lang="ru-RU" altLang="ru-RU" sz="2800" b="1" dirty="0"/>
          </a:p>
          <a:p>
            <a:endParaRPr lang="ru-RU" sz="28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400" b="1" dirty="0" smtClean="0">
                <a:solidFill>
                  <a:srgbClr val="C00000"/>
                </a:solidFill>
              </a:rPr>
              <a:t>Ортостатичне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859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altLang="ru-RU" sz="2400" b="1" dirty="0"/>
              <a:t>Виникає внаслідок подразнення (іритації) нервових структур. Найчастіше трапляється </a:t>
            </a:r>
            <a:r>
              <a:rPr lang="uk-UA" altLang="ru-RU" sz="2400" b="1" dirty="0" err="1"/>
              <a:t>синокаротидна</a:t>
            </a:r>
            <a:r>
              <a:rPr lang="uk-UA" altLang="ru-RU" sz="2400" b="1" dirty="0"/>
              <a:t> непритомність, </a:t>
            </a:r>
            <a:r>
              <a:rPr lang="uk-UA" altLang="ru-RU" sz="2400" b="1" dirty="0" smtClean="0"/>
              <a:t>пов'язана </a:t>
            </a:r>
            <a:r>
              <a:rPr lang="uk-UA" altLang="ru-RU" sz="2400" b="1" dirty="0"/>
              <a:t>подразненням рецепторів </a:t>
            </a:r>
            <a:r>
              <a:rPr lang="uk-UA" altLang="ru-RU" sz="2400" b="1" dirty="0" err="1"/>
              <a:t>каротидного</a:t>
            </a:r>
            <a:r>
              <a:rPr lang="uk-UA" altLang="ru-RU" sz="2400" b="1" dirty="0"/>
              <a:t> синусу, що зумовлює зниження АТ, порушення серцевого ритму, тонусу периферичних і церебральних судин.</a:t>
            </a:r>
          </a:p>
          <a:p>
            <a:r>
              <a:rPr lang="uk-UA" altLang="ru-RU" sz="2400" b="1" dirty="0"/>
              <a:t>Контингент: </a:t>
            </a:r>
            <a:r>
              <a:rPr lang="uk-UA" altLang="ru-RU" sz="2400" b="1" dirty="0" err="1"/>
              <a:t>гіпертоніки,особливо</a:t>
            </a:r>
            <a:r>
              <a:rPr lang="uk-UA" altLang="ru-RU" sz="2400" b="1" dirty="0"/>
              <a:t> при поєднанні з атеросклерозом, чоловіки після 50 років. </a:t>
            </a:r>
            <a:r>
              <a:rPr lang="uk-UA" altLang="ru-RU" sz="2400" b="1" dirty="0" err="1"/>
              <a:t>Синкопе</a:t>
            </a:r>
            <a:r>
              <a:rPr lang="uk-UA" altLang="ru-RU" sz="2400" b="1" dirty="0"/>
              <a:t> виникають при стисненні шиї тугим комірцем, краваткою, при різких нахилах голови.</a:t>
            </a:r>
            <a:endParaRPr lang="ru-RU" altLang="ru-RU" sz="24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400" b="1" dirty="0" err="1" smtClean="0">
                <a:solidFill>
                  <a:srgbClr val="C00000"/>
                </a:solidFill>
              </a:rPr>
              <a:t>Іритативне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838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altLang="ru-RU" sz="3200" b="1" dirty="0"/>
              <a:t>Передвісники бувають </a:t>
            </a:r>
            <a:r>
              <a:rPr lang="uk-UA" altLang="ru-RU" sz="3200" b="1" dirty="0" err="1"/>
              <a:t>рідко</a:t>
            </a:r>
            <a:r>
              <a:rPr lang="uk-UA" altLang="ru-RU" sz="3200" b="1" dirty="0"/>
              <a:t>, інколи у вигляді страху, задухи, відчуття стискання горла і грудної клітки.</a:t>
            </a:r>
          </a:p>
          <a:p>
            <a:r>
              <a:rPr lang="uk-UA" altLang="ru-RU" sz="3200" b="1" dirty="0"/>
              <a:t>Втрата свідомості триває від 10 до 60 </a:t>
            </a:r>
            <a:r>
              <a:rPr lang="uk-UA" altLang="ru-RU" sz="3200" b="1" dirty="0" err="1"/>
              <a:t>сек</a:t>
            </a:r>
            <a:r>
              <a:rPr lang="uk-UA" altLang="ru-RU" sz="3200" b="1" dirty="0"/>
              <a:t>.</a:t>
            </a:r>
          </a:p>
          <a:p>
            <a:r>
              <a:rPr lang="uk-UA" altLang="ru-RU" sz="3200" b="1" dirty="0"/>
              <a:t>Падіння тиску, інколи при нормальній частоті серцевих скорочень.</a:t>
            </a:r>
            <a:endParaRPr lang="ru-RU" altLang="ru-RU" sz="3200" b="1" dirty="0"/>
          </a:p>
          <a:p>
            <a:endParaRPr lang="ru-RU" sz="32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uk-UA" altLang="ru-RU" sz="4400" b="1" dirty="0" smtClean="0">
                <a:solidFill>
                  <a:srgbClr val="C00000"/>
                </a:solidFill>
              </a:rPr>
              <a:t>Клініка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синокаротидного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33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uk-UA" altLang="ru-RU" sz="4400" b="1" dirty="0" err="1" smtClean="0">
                <a:solidFill>
                  <a:srgbClr val="C00000"/>
                </a:solidFill>
              </a:rPr>
              <a:t>Дисциркуляторні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синкопальні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стани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uk-UA" altLang="ru-RU" sz="2800" b="1" dirty="0" smtClean="0"/>
              <a:t>Головним симптомом при цих </a:t>
            </a:r>
            <a:r>
              <a:rPr lang="uk-UA" altLang="ru-RU" sz="2800" b="1" dirty="0" err="1" smtClean="0"/>
              <a:t>синкопе</a:t>
            </a:r>
            <a:r>
              <a:rPr lang="uk-UA" altLang="ru-RU" sz="2800" b="1" dirty="0" smtClean="0"/>
              <a:t> є падіння з порушенням свідомості ( по суті, мова йде про </a:t>
            </a:r>
            <a:r>
              <a:rPr lang="uk-UA" altLang="ru-RU" sz="2800" b="1" dirty="0" err="1" smtClean="0"/>
              <a:t>транзиторні</a:t>
            </a:r>
            <a:r>
              <a:rPr lang="uk-UA" altLang="ru-RU" sz="2800" b="1" dirty="0" smtClean="0"/>
              <a:t> ішемічні атаки).</a:t>
            </a:r>
          </a:p>
          <a:p>
            <a:pPr eaLnBrk="1" hangingPunct="1"/>
            <a:r>
              <a:rPr lang="uk-UA" altLang="ru-RU" sz="2800" b="1" dirty="0" smtClean="0"/>
              <a:t>Це може бути при ураженні сонних або хребтових артерій.</a:t>
            </a:r>
          </a:p>
          <a:p>
            <a:pPr eaLnBrk="1" hangingPunct="1"/>
            <a:r>
              <a:rPr lang="uk-UA" altLang="ru-RU" sz="2800" b="1" dirty="0" smtClean="0"/>
              <a:t>Типовий приклад: судинна </a:t>
            </a:r>
            <a:r>
              <a:rPr lang="uk-UA" altLang="ru-RU" sz="2800" b="1" dirty="0" err="1" smtClean="0"/>
              <a:t>вертебробазилярна</a:t>
            </a:r>
            <a:r>
              <a:rPr lang="uk-UA" altLang="ru-RU" sz="2800" b="1" dirty="0" smtClean="0"/>
              <a:t> недостатність. Виникає після різкого закидання голови або повороту її на бік.  </a:t>
            </a:r>
            <a:endParaRPr lang="ru-RU" alt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09090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4400" b="1" dirty="0" smtClean="0">
                <a:solidFill>
                  <a:srgbClr val="C00000"/>
                </a:solidFill>
              </a:rPr>
              <a:t>Симптоматика судинної ВБН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uk-UA" altLang="ru-RU" sz="2800" b="1" dirty="0" smtClean="0"/>
              <a:t>Сильний головний біль, біль у потилиці, виражена загальна слабкість.</a:t>
            </a:r>
          </a:p>
          <a:p>
            <a:pPr eaLnBrk="1" hangingPunct="1"/>
            <a:r>
              <a:rPr lang="uk-UA" altLang="ru-RU" sz="2800" b="1" dirty="0" smtClean="0"/>
              <a:t> Під час або після </a:t>
            </a:r>
            <a:r>
              <a:rPr lang="uk-UA" altLang="ru-RU" sz="2800" b="1" dirty="0" err="1" smtClean="0"/>
              <a:t>синкопе</a:t>
            </a:r>
            <a:r>
              <a:rPr lang="uk-UA" altLang="ru-RU" sz="2800" b="1" dirty="0" smtClean="0"/>
              <a:t> можуть спостерігатися неврологічні симптоми: дизартрія, птоз, ністагм, атаксія, </a:t>
            </a:r>
            <a:r>
              <a:rPr lang="uk-UA" altLang="ru-RU" sz="2800" b="1" dirty="0" err="1" smtClean="0"/>
              <a:t>анізорефлекіся</a:t>
            </a:r>
            <a:r>
              <a:rPr lang="uk-UA" altLang="ru-RU" sz="2800" b="1" dirty="0" smtClean="0"/>
              <a:t>.</a:t>
            </a:r>
          </a:p>
          <a:p>
            <a:pPr eaLnBrk="1" hangingPunct="1"/>
            <a:r>
              <a:rPr lang="uk-UA" altLang="ru-RU" sz="2800" b="1" dirty="0" smtClean="0"/>
              <a:t> Можлива “</a:t>
            </a:r>
            <a:r>
              <a:rPr lang="uk-UA" altLang="ru-RU" sz="2800" b="1" dirty="0" err="1" smtClean="0"/>
              <a:t>дроп</a:t>
            </a:r>
            <a:r>
              <a:rPr lang="uk-UA" altLang="ru-RU" sz="2800" b="1" dirty="0" smtClean="0"/>
              <a:t>-атака “ (гостре зниження </a:t>
            </a:r>
            <a:r>
              <a:rPr lang="uk-UA" altLang="ru-RU" sz="2800" b="1" dirty="0" err="1" smtClean="0"/>
              <a:t>постурального</a:t>
            </a:r>
            <a:r>
              <a:rPr lang="uk-UA" altLang="ru-RU" sz="2800" b="1" dirty="0" smtClean="0"/>
              <a:t> тонусу і падіння хворого але без втрати свідомості).</a:t>
            </a:r>
            <a:endParaRPr lang="ru-RU" alt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013407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uk-UA" altLang="ru-RU" sz="3800" dirty="0" smtClean="0"/>
              <a:t> 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Психогенне </a:t>
            </a:r>
            <a:r>
              <a:rPr lang="uk-UA" altLang="ru-RU" sz="4400" b="1" dirty="0" err="1" smtClean="0">
                <a:solidFill>
                  <a:srgbClr val="C00000"/>
                </a:solidFill>
              </a:rPr>
              <a:t>синкопе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                      ( істеричне).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ru-RU" sz="2800" b="1" dirty="0" smtClean="0"/>
              <a:t>Проявляються сенсорними, моторними, вегетативними порушеннями, можливою втратою свідомості.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b="1" dirty="0" smtClean="0"/>
              <a:t>Істерична </a:t>
            </a:r>
            <a:r>
              <a:rPr lang="uk-UA" altLang="ru-RU" sz="2800" b="1" dirty="0" err="1" smtClean="0"/>
              <a:t>псевдонепритомність</a:t>
            </a:r>
            <a:r>
              <a:rPr lang="uk-UA" altLang="ru-RU" sz="2800" b="1" dirty="0" smtClean="0"/>
              <a:t> – це особлива форма поведінки хворого, як спосіб психологічного самовираження.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b="1" dirty="0" smtClean="0"/>
              <a:t>Для істеричної непритомності потрібні дві умови: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 b="1" dirty="0" smtClean="0"/>
              <a:t>      - ситуація ( конфліктна),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 b="1" dirty="0" smtClean="0"/>
              <a:t>      - глядачі.</a:t>
            </a:r>
            <a:endParaRPr lang="ru-RU" alt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06501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400" b="1" dirty="0" smtClean="0">
                <a:solidFill>
                  <a:srgbClr val="C00000"/>
                </a:solidFill>
              </a:rPr>
              <a:t>Клінічні прояви</a:t>
            </a:r>
            <a:endParaRPr lang="ru-RU" altLang="ru-RU" sz="44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ru-RU" dirty="0" smtClean="0"/>
              <a:t>Втрата свідомості може тривати від секунд, хвилин, до години.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3200" b="1" dirty="0" smtClean="0"/>
              <a:t> Під час втрати свідомості можуть спостерігатися різні судомні стани, інколи екстравагантного, примхливого характеру.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3200" b="1" dirty="0" smtClean="0"/>
              <a:t>Хвора людина не дає можливості відкрити очі, але якщо це вдається, то </a:t>
            </a:r>
            <a:r>
              <a:rPr lang="uk-UA" altLang="ru-RU" sz="3200" b="1" dirty="0" err="1" smtClean="0"/>
              <a:t>зінниці</a:t>
            </a:r>
            <a:r>
              <a:rPr lang="uk-UA" altLang="ru-RU" sz="3200" b="1" dirty="0" smtClean="0"/>
              <a:t> живо реагують на світло.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3200" b="1" dirty="0" smtClean="0"/>
              <a:t>Пульс, АТ, шкіра та слизові без змін.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3200" b="1" dirty="0" smtClean="0"/>
              <a:t>Вихід із стану, як правило , швидкий.</a:t>
            </a:r>
            <a:endParaRPr lang="ru-RU" alt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06496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b="1" dirty="0" smtClean="0">
                <a:solidFill>
                  <a:srgbClr val="FF0000"/>
                </a:solidFill>
              </a:rPr>
              <a:t>РАПТОВА ВТРАТА СВІДОМОСТІ - найбільш частий стан, коли людина вимагає невідкладної допомоги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216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uk-UA" altLang="ru-RU" sz="4000" b="1" dirty="0" smtClean="0">
                <a:solidFill>
                  <a:srgbClr val="C00000"/>
                </a:solidFill>
              </a:rPr>
              <a:t>Невідкладна медична допомога при </a:t>
            </a:r>
            <a:r>
              <a:rPr lang="uk-UA" altLang="ru-RU" sz="4000" b="1" dirty="0" err="1" smtClean="0">
                <a:solidFill>
                  <a:srgbClr val="C00000"/>
                </a:solidFill>
              </a:rPr>
              <a:t>синкопе</a:t>
            </a:r>
            <a:endParaRPr lang="ru-RU" altLang="ru-RU" sz="40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uk-UA" altLang="ru-RU" sz="2800" b="1" dirty="0" smtClean="0"/>
              <a:t>Забезпечення прохідності дихальних шляхів.</a:t>
            </a:r>
          </a:p>
          <a:p>
            <a:pPr eaLnBrk="1" hangingPunct="1"/>
            <a:r>
              <a:rPr lang="uk-UA" altLang="ru-RU" sz="2800" b="1" dirty="0" smtClean="0"/>
              <a:t>Положення хворого. Не поспішати піднімати хворого.</a:t>
            </a:r>
          </a:p>
          <a:p>
            <a:pPr eaLnBrk="1" hangingPunct="1"/>
            <a:r>
              <a:rPr lang="uk-UA" altLang="ru-RU" sz="2800" b="1" dirty="0" smtClean="0"/>
              <a:t>Доступ свіжого повітря.</a:t>
            </a:r>
          </a:p>
          <a:p>
            <a:pPr eaLnBrk="1" hangingPunct="1"/>
            <a:r>
              <a:rPr lang="uk-UA" altLang="ru-RU" sz="2800" b="1" dirty="0" smtClean="0"/>
              <a:t>Рефлекторні чинники: окропити шию та обличчя водою, масаж нігтьових фаланг, стискання мочок вушних раковин, нашатирний спирт.</a:t>
            </a:r>
          </a:p>
          <a:p>
            <a:pPr eaLnBrk="1" hangingPunct="1"/>
            <a:r>
              <a:rPr lang="uk-UA" altLang="ru-RU" sz="2800" b="1" dirty="0" smtClean="0"/>
              <a:t>При різкому зниженні АТ: </a:t>
            </a:r>
            <a:r>
              <a:rPr lang="uk-UA" altLang="ru-RU" sz="2800" b="1" dirty="0" err="1" smtClean="0"/>
              <a:t>мезатон</a:t>
            </a:r>
            <a:r>
              <a:rPr lang="uk-UA" altLang="ru-RU" sz="2800" b="1" dirty="0" smtClean="0"/>
              <a:t>, ефедрин, кофеїн.</a:t>
            </a:r>
          </a:p>
          <a:p>
            <a:pPr eaLnBrk="1" hangingPunct="1"/>
            <a:endParaRPr lang="ru-RU" alt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749737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КОЛАПС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Гостра судинна недостатність, обумовлена дефіцитом </a:t>
            </a:r>
            <a:r>
              <a:rPr lang="uk-UA" sz="2800" b="1" dirty="0" err="1" smtClean="0"/>
              <a:t>вазоконстрикції</a:t>
            </a:r>
            <a:r>
              <a:rPr lang="uk-UA" sz="2800" b="1" dirty="0" smtClean="0"/>
              <a:t>, </a:t>
            </a:r>
            <a:r>
              <a:rPr lang="uk-UA" sz="2800" b="1" dirty="0" err="1" smtClean="0"/>
              <a:t>супроводиться</a:t>
            </a:r>
            <a:r>
              <a:rPr lang="uk-UA" sz="2800" b="1" dirty="0" smtClean="0"/>
              <a:t> відносною </a:t>
            </a:r>
            <a:r>
              <a:rPr lang="uk-UA" sz="2800" b="1" dirty="0" err="1" smtClean="0"/>
              <a:t>гіповолемією</a:t>
            </a:r>
            <a:r>
              <a:rPr lang="uk-UA" sz="2800" b="1" dirty="0" smtClean="0"/>
              <a:t> та падінням АТ.</a:t>
            </a:r>
          </a:p>
          <a:p>
            <a:r>
              <a:rPr lang="uk-UA" sz="2800" b="1" dirty="0" smtClean="0"/>
              <a:t>Розлади свідомості, як правило, розвиваються поступово ( кола , «мушки» перед очами). Втрата свідомості при колапсі свідчить про перехід його в непритомність.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85356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 </a:t>
            </a:r>
            <a:r>
              <a:rPr lang="uk-UA" altLang="ru-RU" b="1" smtClean="0">
                <a:solidFill>
                  <a:schemeClr val="accent2"/>
                </a:solidFill>
              </a:rPr>
              <a:t>Клінічні прояви</a:t>
            </a: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Раптова різка слабкість, запаморочення,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 Хворий у свідомості, млявий, байдужий, на запитання відповідає із зусиллям.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Шкіра та слизові бліді, холодний липкий піт, кінцівки холодні.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Дихання поверхневе, часте.Пульс ниткоподібний. Вени не пальпуються. САТ 80 і нижче.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На відміну від синкопе втрата свідомості не обов'язкова.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335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smtClean="0">
                <a:solidFill>
                  <a:schemeClr val="accent2"/>
                </a:solidFill>
              </a:rPr>
              <a:t>НАДАННЯ ЕМД</a:t>
            </a: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Горизонтальне положення з припіднятими ногами.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Гарячий міцний чай, кава, тоніки, кисень.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Медикаментозна підтримка: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  - мезатон 1мл 1% п/ш,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 - норадреналін 1 мл 02% на 500 мл фізрозчину в/в крап(10-15 кр за 1 хв),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Преднізолон 60 мг на 10 мл фіз р-ну в/в струминно або крап.,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Посиндромне та етіологічне лікування.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6807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КОМА ( глибокий сон, «сон розуму»)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2496"/>
            <a:ext cx="10825818" cy="4700015"/>
          </a:xfrm>
        </p:spPr>
        <p:txBody>
          <a:bodyPr>
            <a:normAutofit/>
          </a:bodyPr>
          <a:lstStyle/>
          <a:p>
            <a:r>
              <a:rPr lang="ru-RU" sz="2800" b="1" dirty="0"/>
              <a:t>Кома не є </a:t>
            </a:r>
            <a:r>
              <a:rPr lang="ru-RU" sz="2800" b="1" dirty="0" err="1"/>
              <a:t>самостійним</a:t>
            </a:r>
            <a:r>
              <a:rPr lang="ru-RU" sz="2800" b="1" dirty="0"/>
              <a:t> </a:t>
            </a:r>
            <a:r>
              <a:rPr lang="ru-RU" sz="2800" b="1" dirty="0" err="1"/>
              <a:t>захворюванням</a:t>
            </a:r>
            <a:r>
              <a:rPr lang="ru-RU" sz="2800" b="1" dirty="0"/>
              <a:t>.</a:t>
            </a:r>
          </a:p>
          <a:p>
            <a:r>
              <a:rPr lang="ru-RU" sz="2800" b="1" dirty="0"/>
              <a:t>Кому </a:t>
            </a:r>
            <a:r>
              <a:rPr lang="ru-RU" sz="2800" b="1" dirty="0" err="1"/>
              <a:t>розцінюють</a:t>
            </a:r>
            <a:r>
              <a:rPr lang="ru-RU" sz="2800" b="1" dirty="0"/>
              <a:t> як </a:t>
            </a:r>
            <a:r>
              <a:rPr lang="ru-RU" sz="2800" b="1" dirty="0" err="1"/>
              <a:t>важкий</a:t>
            </a:r>
            <a:r>
              <a:rPr lang="ru-RU" sz="2800" b="1" dirty="0"/>
              <a:t> </a:t>
            </a:r>
            <a:r>
              <a:rPr lang="ru-RU" sz="2800" b="1" dirty="0" err="1"/>
              <a:t>патологічний</a:t>
            </a:r>
            <a:r>
              <a:rPr lang="ru-RU" sz="2800" b="1" dirty="0"/>
              <a:t> стан,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характеризується</a:t>
            </a:r>
            <a:r>
              <a:rPr lang="ru-RU" sz="2800" b="1" dirty="0"/>
              <a:t> </a:t>
            </a:r>
            <a:r>
              <a:rPr lang="ru-RU" sz="2800" b="1" dirty="0" err="1"/>
              <a:t>прогресуючим</a:t>
            </a:r>
            <a:r>
              <a:rPr lang="ru-RU" sz="2800" b="1" dirty="0"/>
              <a:t> </a:t>
            </a:r>
            <a:r>
              <a:rPr lang="ru-RU" sz="2800" b="1" dirty="0" err="1"/>
              <a:t>пригніченням</a:t>
            </a:r>
            <a:r>
              <a:rPr lang="ru-RU" sz="2800" b="1" dirty="0"/>
              <a:t> </a:t>
            </a:r>
            <a:r>
              <a:rPr lang="ru-RU" sz="2800" b="1" dirty="0" err="1"/>
              <a:t>функцій</a:t>
            </a:r>
            <a:r>
              <a:rPr lang="ru-RU" sz="2800" b="1" dirty="0"/>
              <a:t> ЦНС з </a:t>
            </a:r>
            <a:r>
              <a:rPr lang="ru-RU" sz="2800" b="1" dirty="0" err="1"/>
              <a:t>втратою</a:t>
            </a:r>
            <a:r>
              <a:rPr lang="ru-RU" sz="2800" b="1" dirty="0"/>
              <a:t> </a:t>
            </a:r>
            <a:r>
              <a:rPr lang="ru-RU" sz="2800" b="1" dirty="0" err="1"/>
              <a:t>свідомості</a:t>
            </a:r>
            <a:r>
              <a:rPr lang="ru-RU" sz="2800" b="1" dirty="0"/>
              <a:t>, </a:t>
            </a:r>
            <a:r>
              <a:rPr lang="ru-RU" sz="2800" b="1" dirty="0" err="1"/>
              <a:t>порушенням</a:t>
            </a:r>
            <a:r>
              <a:rPr lang="ru-RU" sz="2800" b="1" dirty="0"/>
              <a:t> </a:t>
            </a:r>
            <a:r>
              <a:rPr lang="ru-RU" sz="2800" b="1" dirty="0" err="1"/>
              <a:t>реакції</a:t>
            </a:r>
            <a:r>
              <a:rPr lang="ru-RU" sz="2800" b="1" dirty="0"/>
              <a:t> на </a:t>
            </a:r>
            <a:r>
              <a:rPr lang="ru-RU" sz="2800" b="1" dirty="0" err="1"/>
              <a:t>зовнішні</a:t>
            </a:r>
            <a:r>
              <a:rPr lang="ru-RU" sz="2800" b="1" dirty="0"/>
              <a:t> </a:t>
            </a:r>
            <a:r>
              <a:rPr lang="ru-RU" sz="2800" b="1" dirty="0" err="1"/>
              <a:t>подразники</a:t>
            </a:r>
            <a:r>
              <a:rPr lang="ru-RU" sz="2800" b="1" dirty="0"/>
              <a:t>, </a:t>
            </a:r>
            <a:r>
              <a:rPr lang="ru-RU" sz="2800" b="1" dirty="0" err="1"/>
              <a:t>наростаючими</a:t>
            </a:r>
            <a:r>
              <a:rPr lang="ru-RU" sz="2800" b="1" dirty="0"/>
              <a:t> </a:t>
            </a:r>
            <a:r>
              <a:rPr lang="ru-RU" sz="2800" b="1" dirty="0" err="1"/>
              <a:t>розладами</a:t>
            </a:r>
            <a:r>
              <a:rPr lang="ru-RU" sz="2800" b="1" dirty="0"/>
              <a:t> </a:t>
            </a:r>
            <a:r>
              <a:rPr lang="ru-RU" sz="2800" b="1" dirty="0" err="1"/>
              <a:t>дихання</a:t>
            </a:r>
            <a:r>
              <a:rPr lang="ru-RU" sz="2800" b="1" dirty="0"/>
              <a:t>, </a:t>
            </a:r>
            <a:r>
              <a:rPr lang="ru-RU" sz="2800" b="1" dirty="0" err="1"/>
              <a:t>кровообігу</a:t>
            </a:r>
            <a:r>
              <a:rPr lang="ru-RU" sz="2800" b="1" dirty="0"/>
              <a:t> та </a:t>
            </a:r>
            <a:r>
              <a:rPr lang="ru-RU" sz="2800" b="1" dirty="0" err="1"/>
              <a:t>інших</a:t>
            </a:r>
            <a:r>
              <a:rPr lang="ru-RU" sz="2800" b="1" dirty="0"/>
              <a:t> </a:t>
            </a:r>
            <a:r>
              <a:rPr lang="ru-RU" sz="2800" b="1" dirty="0" err="1"/>
              <a:t>функцій</a:t>
            </a:r>
            <a:r>
              <a:rPr lang="ru-RU" sz="2800" b="1" dirty="0"/>
              <a:t> </a:t>
            </a:r>
            <a:r>
              <a:rPr lang="ru-RU" sz="2800" b="1" dirty="0" err="1"/>
              <a:t>життєзабезпечення</a:t>
            </a:r>
            <a:r>
              <a:rPr lang="ru-RU" sz="2800" b="1" dirty="0"/>
              <a:t> </a:t>
            </a:r>
            <a:r>
              <a:rPr lang="ru-RU" sz="2800" b="1" dirty="0" err="1"/>
              <a:t>організму</a:t>
            </a:r>
            <a:r>
              <a:rPr lang="ru-RU" sz="2800" b="1" dirty="0"/>
              <a:t>.</a:t>
            </a:r>
          </a:p>
          <a:p>
            <a:r>
              <a:rPr lang="ru-RU" sz="2800" b="1" dirty="0"/>
              <a:t>В </a:t>
            </a:r>
            <a:r>
              <a:rPr lang="ru-RU" sz="2800" b="1" dirty="0" err="1"/>
              <a:t>основі</a:t>
            </a:r>
            <a:r>
              <a:rPr lang="ru-RU" sz="2800" b="1" dirty="0"/>
              <a:t> </a:t>
            </a:r>
            <a:r>
              <a:rPr lang="ru-RU" sz="2800" b="1" dirty="0" err="1"/>
              <a:t>коми</a:t>
            </a:r>
            <a:r>
              <a:rPr lang="ru-RU" sz="2800" b="1" dirty="0"/>
              <a:t> лежать </a:t>
            </a:r>
            <a:r>
              <a:rPr lang="ru-RU" sz="2800" b="1" dirty="0" err="1"/>
              <a:t>метаболічні</a:t>
            </a:r>
            <a:r>
              <a:rPr lang="ru-RU" sz="2800" b="1" dirty="0"/>
              <a:t> </a:t>
            </a:r>
            <a:r>
              <a:rPr lang="ru-RU" sz="2800" b="1" dirty="0" err="1"/>
              <a:t>порушення</a:t>
            </a:r>
            <a:r>
              <a:rPr lang="ru-RU" sz="2800" b="1" dirty="0"/>
              <a:t>  </a:t>
            </a:r>
            <a:r>
              <a:rPr lang="ru-RU" sz="2800" b="1" dirty="0" err="1"/>
              <a:t>із</a:t>
            </a:r>
            <a:r>
              <a:rPr lang="ru-RU" sz="2800" b="1" dirty="0"/>
              <a:t> </a:t>
            </a:r>
            <a:r>
              <a:rPr lang="ru-RU" sz="2800" b="1" dirty="0" err="1"/>
              <a:t>структурними</a:t>
            </a:r>
            <a:r>
              <a:rPr lang="ru-RU" sz="2800" b="1" dirty="0"/>
              <a:t> </a:t>
            </a:r>
            <a:r>
              <a:rPr lang="ru-RU" sz="2800" b="1" dirty="0" err="1"/>
              <a:t>змінами</a:t>
            </a:r>
            <a:r>
              <a:rPr lang="ru-RU" sz="2800" b="1" dirty="0"/>
              <a:t> в ЦНС.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96098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ПЕРВИННІ УРАЖЕННЯ ГОЛОВНОГО МОЗКУ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ЧМТ</a:t>
            </a:r>
          </a:p>
          <a:p>
            <a:r>
              <a:rPr lang="uk-UA" sz="3600" b="1" dirty="0" smtClean="0">
                <a:solidFill>
                  <a:schemeClr val="tx1"/>
                </a:solidFill>
              </a:rPr>
              <a:t>СУДИННІ ЗАХВОРЮВАННЯ.</a:t>
            </a:r>
          </a:p>
          <a:p>
            <a:r>
              <a:rPr lang="uk-UA" sz="3600" b="1" dirty="0" smtClean="0">
                <a:solidFill>
                  <a:schemeClr val="tx1"/>
                </a:solidFill>
              </a:rPr>
              <a:t>ІНФЕНКЦІЇ.</a:t>
            </a:r>
          </a:p>
          <a:p>
            <a:r>
              <a:rPr lang="uk-UA" sz="3600" b="1" dirty="0" smtClean="0">
                <a:solidFill>
                  <a:schemeClr val="tx1"/>
                </a:solidFill>
              </a:rPr>
              <a:t>НОВОУТВОРЕННЯ.</a:t>
            </a:r>
          </a:p>
          <a:p>
            <a:r>
              <a:rPr lang="uk-UA" sz="3600" b="1" dirty="0" smtClean="0">
                <a:solidFill>
                  <a:schemeClr val="tx1"/>
                </a:solidFill>
              </a:rPr>
              <a:t>ЕПІЛЕПСІЯ (</a:t>
            </a:r>
            <a:r>
              <a:rPr lang="uk-UA" sz="3600" b="1" dirty="0" err="1" smtClean="0">
                <a:solidFill>
                  <a:schemeClr val="tx1"/>
                </a:solidFill>
              </a:rPr>
              <a:t>епістатус</a:t>
            </a:r>
            <a:r>
              <a:rPr lang="uk-UA" sz="3600" b="1" dirty="0" smtClean="0">
                <a:solidFill>
                  <a:schemeClr val="tx1"/>
                </a:solidFill>
              </a:rPr>
              <a:t>).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480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0422"/>
            <a:ext cx="8596668" cy="125128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ВТОРИННІ УРАЖЕННЯ ГОЛОВНОГО МОЗКУ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11706"/>
            <a:ext cx="11354245" cy="5325977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Метаболічні </a:t>
            </a:r>
            <a:r>
              <a:rPr lang="uk-UA" sz="3200" b="1" dirty="0" err="1" smtClean="0"/>
              <a:t>енцефалопатії</a:t>
            </a:r>
            <a:r>
              <a:rPr lang="uk-UA" sz="3200" b="1" dirty="0" smtClean="0"/>
              <a:t>: гіпоглікемія, діабетичні коми, уремія, печінкова недостатність, гіпотиреоз, </a:t>
            </a:r>
            <a:r>
              <a:rPr lang="uk-UA" sz="3200" b="1" dirty="0" err="1" smtClean="0"/>
              <a:t>гіпер</a:t>
            </a:r>
            <a:r>
              <a:rPr lang="uk-UA" sz="3200" b="1" dirty="0" smtClean="0"/>
              <a:t> – або </a:t>
            </a:r>
            <a:r>
              <a:rPr lang="uk-UA" sz="3200" b="1" dirty="0" err="1" smtClean="0"/>
              <a:t>гіпокальціємія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Коми, обумовлені порушенням газообміну: </a:t>
            </a:r>
            <a:r>
              <a:rPr lang="uk-UA" sz="3200" b="1" dirty="0" err="1" smtClean="0">
                <a:solidFill>
                  <a:srgbClr val="C00000"/>
                </a:solidFill>
              </a:rPr>
              <a:t>гіпоксична</a:t>
            </a:r>
            <a:r>
              <a:rPr lang="uk-UA" sz="3200" b="1" dirty="0" smtClean="0"/>
              <a:t> – </a:t>
            </a:r>
            <a:r>
              <a:rPr lang="uk-UA" sz="3200" b="1" dirty="0" err="1" smtClean="0"/>
              <a:t>недостатньє</a:t>
            </a:r>
            <a:r>
              <a:rPr lang="uk-UA" sz="3200" b="1" dirty="0" smtClean="0"/>
              <a:t> поступлення кисню в організм( задуха, задушення, </a:t>
            </a:r>
            <a:r>
              <a:rPr lang="uk-UA" sz="3200" b="1" dirty="0" err="1" smtClean="0"/>
              <a:t>гіпобарична</a:t>
            </a:r>
            <a:r>
              <a:rPr lang="uk-UA" sz="3200" b="1" dirty="0" smtClean="0"/>
              <a:t> </a:t>
            </a:r>
            <a:r>
              <a:rPr lang="uk-UA" sz="3200" b="1" dirty="0" err="1" smtClean="0"/>
              <a:t>гіпоксемія</a:t>
            </a:r>
            <a:r>
              <a:rPr lang="uk-UA" sz="3200" b="1" dirty="0" smtClean="0"/>
              <a:t>), порушення транспортування кисню, при важких розладах кровообігу. </a:t>
            </a:r>
            <a:r>
              <a:rPr lang="uk-UA" sz="3200" b="1" dirty="0" smtClean="0">
                <a:solidFill>
                  <a:srgbClr val="C00000"/>
                </a:solidFill>
              </a:rPr>
              <a:t>Респіраторна кома </a:t>
            </a:r>
            <a:r>
              <a:rPr lang="uk-UA" sz="3200" b="1" dirty="0" smtClean="0"/>
              <a:t>– при дих. недостатності, ураженнях дих мускулатури, порушення газообміну в легенях.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391471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3138"/>
            <a:ext cx="8596668" cy="593558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ТОКСИЧНІ КОМИ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07958"/>
            <a:ext cx="11402371" cy="5037221"/>
          </a:xfrm>
        </p:spPr>
        <p:txBody>
          <a:bodyPr>
            <a:normAutofit fontScale="92500" lnSpcReduction="10000"/>
          </a:bodyPr>
          <a:lstStyle/>
          <a:p>
            <a:r>
              <a:rPr lang="uk-UA" sz="3200" b="1" dirty="0" smtClean="0"/>
              <a:t>ТОКСИКОІНФЕКЦІЇ.</a:t>
            </a:r>
          </a:p>
          <a:p>
            <a:r>
              <a:rPr lang="uk-UA" sz="3200" b="1" dirty="0" smtClean="0"/>
              <a:t>ІНЕКЦІЙНИХ ЗАХВОРЮВАННЯХ.</a:t>
            </a:r>
          </a:p>
          <a:p>
            <a:r>
              <a:rPr lang="uk-UA" sz="3200" b="1" dirty="0" smtClean="0"/>
              <a:t>ВПЛИВ ЕКЗОГЕНИХ ЯДІВ: алкоголь, барбітурати, ФОС, наркотичні  анальгетики , тощо.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C00000"/>
                </a:solidFill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</a:rPr>
              <a:t>           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C00000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</a:rPr>
              <a:t>	</a:t>
            </a:r>
            <a:r>
              <a:rPr lang="uk-UA" sz="4000" b="1" dirty="0" smtClean="0">
                <a:solidFill>
                  <a:srgbClr val="C00000"/>
                </a:solidFill>
              </a:rPr>
              <a:t> КОМИ, ВИКЛИКАНІ ФІЗИЧНИМИ ФАКТОРАМИ.</a:t>
            </a:r>
          </a:p>
          <a:p>
            <a:pPr marL="0" indent="0">
              <a:buNone/>
            </a:pPr>
            <a:r>
              <a:rPr lang="uk-UA" sz="4000" b="1" dirty="0" smtClean="0">
                <a:solidFill>
                  <a:schemeClr val="tx1"/>
                </a:solidFill>
              </a:rPr>
              <a:t>Тепловий удар.</a:t>
            </a:r>
          </a:p>
          <a:p>
            <a:pPr marL="0" indent="0">
              <a:buNone/>
            </a:pPr>
            <a:r>
              <a:rPr lang="uk-UA" sz="4000" b="1" dirty="0" smtClean="0">
                <a:solidFill>
                  <a:schemeClr val="tx1"/>
                </a:solidFill>
              </a:rPr>
              <a:t>Гіпотермія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96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6256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КОМИ, ЯКІ НАЙБІЛЬШ ЧАСТО ЗУСТРІЧАЮТЬСЯ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1161740" cy="4512927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Викликані </a:t>
            </a:r>
            <a:r>
              <a:rPr lang="uk-UA" sz="3200" b="1" dirty="0" err="1" smtClean="0"/>
              <a:t>екзо</a:t>
            </a:r>
            <a:r>
              <a:rPr lang="uk-UA" sz="3200" b="1" dirty="0" smtClean="0"/>
              <a:t>-та ендогенними інтоксикаціями                            (47%).</a:t>
            </a:r>
          </a:p>
          <a:p>
            <a:r>
              <a:rPr lang="uk-UA" sz="3200" b="1" dirty="0" smtClean="0"/>
              <a:t>Внаслідок неврологічних захворювань                                           (40%).</a:t>
            </a:r>
          </a:p>
          <a:p>
            <a:r>
              <a:rPr lang="uk-UA" sz="3200" b="1" dirty="0" smtClean="0"/>
              <a:t>Аноксії або ішемії мозку в результаті внутрішніх кровотеч.            (13%).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6148557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dirty="0">
                <a:solidFill>
                  <a:srgbClr val="C00000"/>
                </a:solidFill>
              </a:rPr>
              <a:t>Класифікація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b="1" dirty="0"/>
              <a:t>Первинна церебральна ( травматична, епілептична, апоплектична, </a:t>
            </a:r>
            <a:r>
              <a:rPr lang="uk-UA" altLang="ru-RU" b="1" dirty="0" err="1"/>
              <a:t>пухлиноподібна</a:t>
            </a:r>
            <a:r>
              <a:rPr lang="uk-UA" altLang="ru-RU" b="1" dirty="0"/>
              <a:t>, </a:t>
            </a:r>
            <a:r>
              <a:rPr lang="uk-UA" altLang="ru-RU" b="1" dirty="0" err="1"/>
              <a:t>менінгеальна</a:t>
            </a:r>
            <a:r>
              <a:rPr lang="uk-UA" altLang="ru-RU" b="1" dirty="0"/>
              <a:t>).</a:t>
            </a:r>
          </a:p>
          <a:p>
            <a:r>
              <a:rPr lang="uk-UA" altLang="ru-RU" b="1" dirty="0"/>
              <a:t>Ендокринна: діабетична (КАЦ), </a:t>
            </a:r>
            <a:r>
              <a:rPr lang="uk-UA" altLang="ru-RU" b="1" dirty="0" err="1"/>
              <a:t>гіпокортікоїдна</a:t>
            </a:r>
            <a:r>
              <a:rPr lang="uk-UA" altLang="ru-RU" b="1" dirty="0"/>
              <a:t>, </a:t>
            </a:r>
            <a:r>
              <a:rPr lang="uk-UA" altLang="ru-RU" b="1" dirty="0" err="1"/>
              <a:t>гіпотіреоїдна</a:t>
            </a:r>
            <a:r>
              <a:rPr lang="uk-UA" altLang="ru-RU" b="1" dirty="0"/>
              <a:t>, </a:t>
            </a:r>
            <a:r>
              <a:rPr lang="uk-UA" altLang="ru-RU" b="1" dirty="0" err="1"/>
              <a:t>гіпофізарна</a:t>
            </a:r>
            <a:r>
              <a:rPr lang="uk-UA" altLang="ru-RU" b="1" dirty="0"/>
              <a:t>, </a:t>
            </a:r>
            <a:r>
              <a:rPr lang="uk-UA" altLang="ru-RU" b="1" dirty="0" err="1"/>
              <a:t>тіреотоксична</a:t>
            </a:r>
            <a:r>
              <a:rPr lang="uk-UA" altLang="ru-RU" b="1" dirty="0"/>
              <a:t>, </a:t>
            </a:r>
            <a:r>
              <a:rPr lang="uk-UA" altLang="ru-RU" b="1" dirty="0" err="1"/>
              <a:t>гіпоглікемічна</a:t>
            </a:r>
            <a:r>
              <a:rPr lang="uk-UA" altLang="ru-RU" b="1" dirty="0"/>
              <a:t>.</a:t>
            </a:r>
          </a:p>
          <a:p>
            <a:r>
              <a:rPr lang="uk-UA" altLang="ru-RU" b="1" dirty="0"/>
              <a:t>Токсична: алкогольна, барбітурова, внаслідок отруєння чадним газом, печінкова, уремічна. 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4588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05264" y="192505"/>
            <a:ext cx="8434136" cy="100447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900" b="1" dirty="0" err="1" smtClean="0">
                <a:solidFill>
                  <a:srgbClr val="FF0000"/>
                </a:solidFill>
              </a:rPr>
              <a:t>Наибільш</a:t>
            </a:r>
            <a:r>
              <a:rPr lang="ru-RU" sz="2900" b="1" dirty="0" smtClean="0">
                <a:solidFill>
                  <a:srgbClr val="FF0000"/>
                </a:solidFill>
              </a:rPr>
              <a:t> </a:t>
            </a:r>
            <a:r>
              <a:rPr lang="ru-RU" sz="2900" b="1" dirty="0" err="1" smtClean="0">
                <a:solidFill>
                  <a:srgbClr val="FF0000"/>
                </a:solidFill>
              </a:rPr>
              <a:t>поширені</a:t>
            </a:r>
            <a:r>
              <a:rPr lang="ru-RU" sz="2900" b="1" dirty="0" smtClean="0">
                <a:solidFill>
                  <a:srgbClr val="FF0000"/>
                </a:solidFill>
              </a:rPr>
              <a:t> причини </a:t>
            </a:r>
            <a:r>
              <a:rPr lang="ru-RU" sz="2900" b="1" dirty="0" err="1" smtClean="0">
                <a:solidFill>
                  <a:srgbClr val="FF0000"/>
                </a:solidFill>
              </a:rPr>
              <a:t>короткочасної</a:t>
            </a:r>
            <a:r>
              <a:rPr lang="ru-RU" sz="2900" b="1" dirty="0" smtClean="0">
                <a:solidFill>
                  <a:srgbClr val="FF0000"/>
                </a:solidFill>
              </a:rPr>
              <a:t> </a:t>
            </a:r>
            <a:r>
              <a:rPr lang="ru-RU" sz="2900" b="1" dirty="0" err="1" smtClean="0">
                <a:solidFill>
                  <a:srgbClr val="FF0000"/>
                </a:solidFill>
              </a:rPr>
              <a:t>втрати</a:t>
            </a:r>
            <a:r>
              <a:rPr lang="ru-RU" sz="2900" b="1" dirty="0" smtClean="0">
                <a:solidFill>
                  <a:srgbClr val="FF0000"/>
                </a:solidFill>
              </a:rPr>
              <a:t> </a:t>
            </a:r>
            <a:r>
              <a:rPr lang="ru-RU" sz="2900" b="1" dirty="0" err="1" smtClean="0">
                <a:solidFill>
                  <a:srgbClr val="FF0000"/>
                </a:solidFill>
              </a:rPr>
              <a:t>свідомості</a:t>
            </a:r>
            <a:r>
              <a:rPr lang="ru-RU" sz="2900" b="1" dirty="0" smtClean="0">
                <a:solidFill>
                  <a:srgbClr val="FF0000"/>
                </a:solidFill>
              </a:rPr>
              <a:t>.</a:t>
            </a:r>
            <a:r>
              <a:rPr lang="ru-RU" sz="2900" b="1" dirty="0">
                <a:solidFill>
                  <a:srgbClr val="FF0000"/>
                </a:solidFill>
              </a:rPr>
              <a:t/>
            </a:r>
            <a:br>
              <a:rPr lang="ru-RU" sz="2900" b="1" dirty="0">
                <a:solidFill>
                  <a:srgbClr val="FF0000"/>
                </a:solidFill>
              </a:rPr>
            </a:br>
            <a:endParaRPr lang="ru-RU" sz="2900" b="1" dirty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61474" y="1196978"/>
            <a:ext cx="11630526" cy="566102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Шлуночкова</a:t>
            </a:r>
            <a:r>
              <a:rPr lang="ru-RU" altLang="ru-RU" sz="2000" b="1" dirty="0" smtClean="0"/>
              <a:t>  тахікардія-11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/>
              <a:t>Синдром </a:t>
            </a:r>
            <a:r>
              <a:rPr lang="ru-RU" altLang="ru-RU" sz="2000" b="1" dirty="0" err="1" smtClean="0"/>
              <a:t>слабкості</a:t>
            </a:r>
            <a:r>
              <a:rPr lang="ru-RU" altLang="ru-RU" sz="2000" b="1" dirty="0" smtClean="0"/>
              <a:t> синусового вузла-3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Брадикардія</a:t>
            </a:r>
            <a:r>
              <a:rPr lang="ru-RU" altLang="ru-RU" sz="2000" b="1" dirty="0"/>
              <a:t>, </a:t>
            </a:r>
            <a:r>
              <a:rPr lang="ru-RU" altLang="ru-RU" sz="2000" b="1" dirty="0" err="1" smtClean="0"/>
              <a:t>атріовентрикулярна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блокада </a:t>
            </a:r>
            <a:r>
              <a:rPr lang="en-US" altLang="ru-RU" sz="2000" b="1" dirty="0"/>
              <a:t>II</a:t>
            </a:r>
            <a:r>
              <a:rPr lang="ru-RU" altLang="ru-RU" sz="2000" b="1" dirty="0"/>
              <a:t> – </a:t>
            </a:r>
            <a:r>
              <a:rPr lang="en-US" altLang="ru-RU" sz="2000" b="1" dirty="0"/>
              <a:t>III</a:t>
            </a:r>
            <a:r>
              <a:rPr lang="ru-RU" altLang="ru-RU" sz="2000" b="1" dirty="0"/>
              <a:t> ст.-3%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Суправентрикулярна</a:t>
            </a:r>
            <a:r>
              <a:rPr lang="ru-RU" altLang="ru-RU" sz="2000" b="1" dirty="0" smtClean="0"/>
              <a:t> тахікардія-2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Аортальний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стеноз-2%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/>
              <a:t>Эпілепсія-2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Транзиторна</a:t>
            </a:r>
            <a:r>
              <a:rPr lang="ru-RU" altLang="ru-RU" sz="2000" b="1" dirty="0" smtClean="0"/>
              <a:t> </a:t>
            </a:r>
            <a:r>
              <a:rPr lang="ru-RU" altLang="ru-RU" sz="2000" b="1" dirty="0" err="1" smtClean="0"/>
              <a:t>ішемична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атака-2%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Вазовагальний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обморок-8%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Ситуаційні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обмороки (при </a:t>
            </a:r>
            <a:r>
              <a:rPr lang="ru-RU" altLang="ru-RU" sz="2000" b="1" dirty="0" err="1" smtClean="0"/>
              <a:t>сечовипусканні</a:t>
            </a:r>
            <a:r>
              <a:rPr lang="ru-RU" altLang="ru-RU" sz="2000" b="1" dirty="0" smtClean="0"/>
              <a:t>, </a:t>
            </a:r>
            <a:r>
              <a:rPr lang="ru-RU" altLang="ru-RU" sz="2000" b="1" dirty="0" err="1" smtClean="0"/>
              <a:t>дефекації</a:t>
            </a:r>
            <a:r>
              <a:rPr lang="ru-RU" altLang="ru-RU" sz="2000" b="1" dirty="0" smtClean="0"/>
              <a:t>, </a:t>
            </a:r>
            <a:r>
              <a:rPr lang="ru-RU" altLang="ru-RU" sz="2000" b="1" dirty="0" err="1" smtClean="0"/>
              <a:t>після</a:t>
            </a:r>
            <a:r>
              <a:rPr lang="ru-RU" altLang="ru-RU" sz="2000" b="1" dirty="0" smtClean="0"/>
              <a:t> </a:t>
            </a:r>
            <a:r>
              <a:rPr lang="ru-RU" altLang="ru-RU" sz="2000" b="1" dirty="0" err="1" smtClean="0"/>
              <a:t>їди</a:t>
            </a:r>
            <a:r>
              <a:rPr lang="ru-RU" altLang="ru-RU" sz="2000" b="1" dirty="0" smtClean="0"/>
              <a:t>)-</a:t>
            </a:r>
            <a:r>
              <a:rPr lang="ru-RU" altLang="ru-RU" sz="2000" b="1" dirty="0"/>
              <a:t>7%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Ортостатична</a:t>
            </a:r>
            <a:r>
              <a:rPr lang="ru-RU" altLang="ru-RU" sz="2000" b="1" dirty="0" smtClean="0"/>
              <a:t> гіпотензія-10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/>
              <a:t>Обморок, </a:t>
            </a:r>
            <a:r>
              <a:rPr lang="ru-RU" altLang="ru-RU" sz="2000" b="1" dirty="0" err="1" smtClean="0"/>
              <a:t>спровокований</a:t>
            </a:r>
            <a:r>
              <a:rPr lang="ru-RU" altLang="ru-RU" sz="2000" b="1" dirty="0" smtClean="0"/>
              <a:t> </a:t>
            </a:r>
            <a:r>
              <a:rPr lang="ru-RU" altLang="ru-RU" sz="2000" b="1" dirty="0" err="1" smtClean="0"/>
              <a:t>прийомом</a:t>
            </a:r>
            <a:r>
              <a:rPr lang="ru-RU" altLang="ru-RU" sz="2000" b="1" dirty="0" smtClean="0"/>
              <a:t> ліків-2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Розлади</a:t>
            </a:r>
            <a:r>
              <a:rPr lang="ru-RU" altLang="ru-RU" sz="2000" b="1" dirty="0" smtClean="0"/>
              <a:t> психіки-0,7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Інші</a:t>
            </a:r>
            <a:r>
              <a:rPr lang="ru-RU" altLang="ru-RU" sz="2000" b="1" dirty="0" smtClean="0"/>
              <a:t> причини -6,3</a:t>
            </a:r>
            <a:r>
              <a:rPr lang="ru-RU" altLang="ru-RU" sz="2000" b="1" dirty="0"/>
              <a:t>%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err="1" smtClean="0"/>
              <a:t>Невідомі</a:t>
            </a:r>
            <a:r>
              <a:rPr lang="ru-RU" altLang="ru-RU" sz="2000" b="1" dirty="0" smtClean="0"/>
              <a:t> причини -41</a:t>
            </a:r>
            <a:r>
              <a:rPr lang="ru-RU" altLang="ru-RU" sz="2000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2362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ТАКТИКА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7632"/>
            <a:ext cx="10204026" cy="5065776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Визначити ступінь втрати свідомості (</a:t>
            </a:r>
            <a:r>
              <a:rPr lang="en-US" sz="3200" b="1" dirty="0" smtClean="0"/>
              <a:t>AVPU</a:t>
            </a:r>
            <a:r>
              <a:rPr lang="uk-UA" sz="3200" b="1" dirty="0" smtClean="0"/>
              <a:t>).</a:t>
            </a:r>
          </a:p>
          <a:p>
            <a:r>
              <a:rPr lang="uk-UA" sz="3200" b="1" dirty="0" smtClean="0"/>
              <a:t>Забезпечити прохідність дихальних шляхів.</a:t>
            </a:r>
          </a:p>
          <a:p>
            <a:r>
              <a:rPr lang="uk-UA" sz="3200" b="1" dirty="0" smtClean="0"/>
              <a:t>При можливості зібрати анамнез.</a:t>
            </a:r>
          </a:p>
          <a:p>
            <a:r>
              <a:rPr lang="uk-UA" sz="3200" b="1" dirty="0" smtClean="0"/>
              <a:t>Виключити (підтвердити) травму голови.</a:t>
            </a:r>
          </a:p>
          <a:p>
            <a:r>
              <a:rPr lang="uk-UA" sz="3200" b="1" dirty="0" err="1" smtClean="0"/>
              <a:t>Оксигенація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Венозний доступ.</a:t>
            </a:r>
          </a:p>
          <a:p>
            <a:r>
              <a:rPr lang="uk-UA" sz="3200" b="1" dirty="0" smtClean="0"/>
              <a:t>Негайна госпіталізація в ПІТ</a:t>
            </a:r>
            <a:r>
              <a:rPr lang="uk-UA" sz="3200" b="1" dirty="0" smtClean="0"/>
              <a:t>. При </a:t>
            </a:r>
            <a:r>
              <a:rPr lang="uk-UA" sz="3200" b="1" dirty="0" smtClean="0"/>
              <a:t>гіпоглікемії 40% глюкоза 20-40 мл.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35041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3800" b="1">
                <a:solidFill>
                  <a:schemeClr val="accent2"/>
                </a:solidFill>
              </a:rPr>
              <a:t>ОТРУЄННЯ НАРКОТИЧНИМИ РЕЧОВИНАМИ</a:t>
            </a:r>
            <a:endParaRPr lang="ru-RU" altLang="ru-RU" sz="3800" b="1">
              <a:solidFill>
                <a:schemeClr val="accent2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2400" b="1">
                <a:solidFill>
                  <a:srgbClr val="CC6600"/>
                </a:solidFill>
              </a:rPr>
              <a:t>Групи НР: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>
                <a:solidFill>
                  <a:srgbClr val="CC6600"/>
                </a:solidFill>
              </a:rPr>
              <a:t>   </a:t>
            </a:r>
            <a:r>
              <a:rPr lang="uk-UA" altLang="ru-RU" sz="2400" b="1"/>
              <a:t>- Опіати ( морфій, кодеїн, промедол, героїн),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/>
              <a:t>   - гіпнотики (барбітурати),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/>
              <a:t>   - снодійні,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/>
              <a:t>   - психостимулятори ( кофеїн, ефедрин, фенамін),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/>
              <a:t>   - галюциногени (ЛСД, псилоцибін, фенциклидін),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2400" b="1"/>
              <a:t>   - канабіоїди (маріхуана, гашиш, план, анаша). </a:t>
            </a:r>
            <a:endParaRPr lang="ru-RU" altLang="ru-RU" sz="2400" b="1"/>
          </a:p>
        </p:txBody>
      </p:sp>
    </p:spTree>
    <p:extLst>
      <p:ext uri="{BB962C8B-B14F-4D97-AF65-F5344CB8AC3E}">
        <p14:creationId xmlns:p14="http://schemas.microsoft.com/office/powerpoint/2010/main" val="112751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   </a:t>
            </a:r>
            <a:r>
              <a:rPr lang="uk-UA" altLang="ru-RU" b="1" smtClean="0">
                <a:solidFill>
                  <a:schemeClr val="accent2"/>
                </a:solidFill>
              </a:rPr>
              <a:t>Клінічні ознаки</a:t>
            </a: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>
                <a:solidFill>
                  <a:schemeClr val="accent2"/>
                </a:solidFill>
              </a:rPr>
              <a:t>Отруєння опіоїдами</a:t>
            </a:r>
            <a:r>
              <a:rPr lang="uk-UA" altLang="ru-RU" smtClean="0"/>
              <a:t>: міоз, блідість шкіри, гіпотензія, брадикардія. Поведінка: від нормальної до ейфорії, психомоторна седація або рухливість.</a:t>
            </a:r>
          </a:p>
          <a:p>
            <a:pPr eaLnBrk="1" hangingPunct="1"/>
            <a:r>
              <a:rPr lang="uk-UA" altLang="ru-RU" smtClean="0"/>
              <a:t>Достовірна ознака: звуження зіниць ( опійні наркомани часто носять темні окуляри).</a:t>
            </a:r>
          </a:p>
          <a:p>
            <a:pPr eaLnBrk="1" hangingPunct="1"/>
            <a:r>
              <a:rPr lang="uk-UA" altLang="ru-RU" i="1" smtClean="0"/>
              <a:t>При передозуванні класична тріада: кома, міоз, пригнічене дихання. Крім того має місце гіпотонія, гіпотермія, брадикардія.</a:t>
            </a:r>
            <a:endParaRPr lang="ru-RU" altLang="ru-RU" i="1" smtClean="0"/>
          </a:p>
        </p:txBody>
      </p:sp>
    </p:spTree>
    <p:extLst>
      <p:ext uri="{BB962C8B-B14F-4D97-AF65-F5344CB8AC3E}">
        <p14:creationId xmlns:p14="http://schemas.microsoft.com/office/powerpoint/2010/main" val="39501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3800"/>
              <a:t>        </a:t>
            </a:r>
            <a:r>
              <a:rPr lang="uk-UA" altLang="ru-RU" sz="3800" b="1">
                <a:solidFill>
                  <a:schemeClr val="accent2"/>
                </a:solidFill>
              </a:rPr>
              <a:t>Гостра інтоксикація канабіоїдами</a:t>
            </a:r>
            <a:endParaRPr lang="ru-RU" altLang="ru-RU" sz="3800" b="1">
              <a:solidFill>
                <a:schemeClr val="accent2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Вегетативні зміни: мідріаз, гіпереміяя конюктиви, сухість слизових губ, рота та горла.</a:t>
            </a:r>
          </a:p>
          <a:p>
            <a:pPr eaLnBrk="1" hangingPunct="1"/>
            <a:r>
              <a:rPr lang="uk-UA" altLang="ru-RU" smtClean="0"/>
              <a:t>Поведінка: від ейфорії до тривоги, підозрілість , параноя переслідування. Ілюзії/ галюцинації ( слухові, зорові, тактильні), зниження та непродуктивність мислення.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33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   </a:t>
            </a:r>
            <a:r>
              <a:rPr lang="uk-UA" altLang="ru-RU" b="1" smtClean="0">
                <a:solidFill>
                  <a:schemeClr val="accent2"/>
                </a:solidFill>
              </a:rPr>
              <a:t>Терапевтичний алгоритм</a:t>
            </a: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Антидотна терапія.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>
                <a:solidFill>
                  <a:schemeClr val="accent2"/>
                </a:solidFill>
              </a:rPr>
              <a:t>При отруєннях опіоїдами</a:t>
            </a:r>
            <a:r>
              <a:rPr lang="uk-UA" altLang="ru-RU" smtClean="0"/>
              <a:t>: в/в налоксону хлориду – початкова доза 1 мл(04мг). Через 2-3 хв повинна зявитись реакція: розширення зіниць, відновлення дихання. Якщо реація відсутня, щогодини вводять по 1 мл налоксону.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>
                <a:solidFill>
                  <a:schemeClr val="accent2"/>
                </a:solidFill>
              </a:rPr>
              <a:t>При отруєнні канабіоїдами:  </a:t>
            </a:r>
            <a:r>
              <a:rPr lang="uk-UA" altLang="ru-RU" smtClean="0"/>
              <a:t>специфічниї антидотів не має. В/в: 20 мл 40% глюкози + 2 мл віт “С”, кристалоїди 400 мл, сода 4% 200 мл, форсований діурез. 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410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   </a:t>
            </a:r>
            <a:r>
              <a:rPr lang="uk-UA" altLang="ru-RU" b="1" smtClean="0">
                <a:solidFill>
                  <a:schemeClr val="accent2"/>
                </a:solidFill>
              </a:rPr>
              <a:t>Симптоматична терапія</a:t>
            </a: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ШВЛ, інгаляція кисню.</a:t>
            </a:r>
          </a:p>
          <a:p>
            <a:pPr eaLnBrk="1" hangingPunct="1"/>
            <a:r>
              <a:rPr lang="uk-UA" altLang="ru-RU" smtClean="0"/>
              <a:t>При брадикардії – атропіну сульфат 05 мл в/в , струмино, повільно.</a:t>
            </a:r>
          </a:p>
          <a:p>
            <a:pPr eaLnBrk="1" hangingPunct="1"/>
            <a:r>
              <a:rPr lang="uk-UA" altLang="ru-RU" smtClean="0"/>
              <a:t>Психомоторне збудження: хлопромазину гідрохлорид  2 мл, в/в струмино на 20 мл 5% глюкози.</a:t>
            </a:r>
          </a:p>
          <a:p>
            <a:pPr eaLnBrk="1" hangingPunct="1"/>
            <a:r>
              <a:rPr lang="uk-UA" altLang="ru-RU" smtClean="0"/>
              <a:t>Десенсибілізуючі: дімедрол 2 мл, вв, крап.</a:t>
            </a:r>
          </a:p>
          <a:p>
            <a:pPr eaLnBrk="1" hangingPunct="1"/>
            <a:r>
              <a:rPr lang="uk-UA" altLang="ru-RU" smtClean="0"/>
              <a:t>Пірідоксину гідрохлорид, тіаміну гідрохлорид, нікотинова к-та.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362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ПРОТОКОЛ 26 </a:t>
            </a:r>
            <a:r>
              <a:rPr lang="uk-UA" dirty="0" smtClean="0">
                <a:solidFill>
                  <a:schemeClr val="tx1"/>
                </a:solidFill>
              </a:rPr>
              <a:t>(«</a:t>
            </a:r>
            <a:r>
              <a:rPr lang="uk-UA" dirty="0" err="1" smtClean="0">
                <a:solidFill>
                  <a:schemeClr val="tx1"/>
                </a:solidFill>
              </a:rPr>
              <a:t>Совреме</a:t>
            </a:r>
            <a:r>
              <a:rPr lang="ru-RU" dirty="0" err="1" smtClean="0">
                <a:solidFill>
                  <a:schemeClr val="tx1"/>
                </a:solidFill>
              </a:rPr>
              <a:t>нные</a:t>
            </a:r>
            <a:r>
              <a:rPr lang="ru-RU" dirty="0" smtClean="0">
                <a:solidFill>
                  <a:schemeClr val="tx1"/>
                </a:solidFill>
              </a:rPr>
              <a:t> вопросы токсикологии»,3-4/2009 – ХМАПО МОЗУ, НМАПО МОЗУ.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 smtClean="0"/>
              <a:t>Налоксон</a:t>
            </a:r>
            <a:r>
              <a:rPr lang="uk-UA" b="1" dirty="0" smtClean="0"/>
              <a:t> у дозі 0.03 мг/кг, </a:t>
            </a:r>
            <a:r>
              <a:rPr lang="uk-UA" b="1" dirty="0" err="1" smtClean="0"/>
              <a:t>вв</a:t>
            </a:r>
            <a:r>
              <a:rPr lang="uk-UA" b="1" dirty="0" smtClean="0"/>
              <a:t> </a:t>
            </a:r>
            <a:r>
              <a:rPr lang="uk-UA" b="1" dirty="0" err="1" smtClean="0"/>
              <a:t>болюсно</a:t>
            </a:r>
            <a:r>
              <a:rPr lang="uk-UA" b="1" dirty="0" smtClean="0"/>
              <a:t> кожні 2-8 </a:t>
            </a:r>
            <a:r>
              <a:rPr lang="uk-UA" b="1" dirty="0" err="1" smtClean="0"/>
              <a:t>хв.,далі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0.4 мг/год в 5% розчині глюкози, </a:t>
            </a:r>
            <a:r>
              <a:rPr lang="uk-UA" b="1" dirty="0" err="1" smtClean="0"/>
              <a:t>вв</a:t>
            </a:r>
            <a:r>
              <a:rPr lang="uk-UA" b="1" dirty="0" smtClean="0"/>
              <a:t> крап.</a:t>
            </a:r>
          </a:p>
          <a:p>
            <a:r>
              <a:rPr lang="uk-UA" b="1" dirty="0" smtClean="0"/>
              <a:t>Для інактивації в шлунку: вугілля активоване 1 г на 1 кг.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Санація шлунку: перед санацією шлунок спорожнити.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Обсяг рідини: 05-1.0 </a:t>
            </a:r>
            <a:r>
              <a:rPr lang="uk-UA" b="1" dirty="0" err="1" smtClean="0">
                <a:solidFill>
                  <a:schemeClr val="tx1"/>
                </a:solidFill>
              </a:rPr>
              <a:t>лна</a:t>
            </a:r>
            <a:r>
              <a:rPr lang="uk-UA" b="1" dirty="0" smtClean="0">
                <a:solidFill>
                  <a:schemeClr val="tx1"/>
                </a:solidFill>
              </a:rPr>
              <a:t> рік життя, але не більше8-10 л.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Використовують 5% р-н хлористого натрію.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Після санації шлунку: крохмаль або активоване вугілля ( 1.0 на 1 кг), або яєчні білки.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2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347" y="1716505"/>
            <a:ext cx="10459453" cy="385010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	Найгірший прогноз виникає при </a:t>
            </a:r>
            <a:r>
              <a:rPr lang="uk-UA" b="1" dirty="0" err="1" smtClean="0">
                <a:solidFill>
                  <a:srgbClr val="C00000"/>
                </a:solidFill>
              </a:rPr>
              <a:t>синкопе</a:t>
            </a:r>
            <a:r>
              <a:rPr lang="uk-UA" b="1" dirty="0" smtClean="0">
                <a:solidFill>
                  <a:srgbClr val="C00000"/>
                </a:solidFill>
              </a:rPr>
              <a:t> пов'язаному із патологією серця. Летальність в даному випадку вже на протязі першого року складає від 18 до 33 %.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Непритомність (синкоп, «</a:t>
            </a:r>
            <a:r>
              <a:rPr lang="uk-UA" b="1" dirty="0" err="1" smtClean="0">
                <a:solidFill>
                  <a:srgbClr val="C00000"/>
                </a:solidFill>
              </a:rPr>
              <a:t>обморок</a:t>
            </a:r>
            <a:r>
              <a:rPr lang="uk-UA" b="1" dirty="0" smtClean="0">
                <a:solidFill>
                  <a:srgbClr val="C00000"/>
                </a:solidFill>
              </a:rPr>
              <a:t>»)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739"/>
            <a:ext cx="8596668" cy="4275624"/>
          </a:xfrm>
        </p:spPr>
        <p:txBody>
          <a:bodyPr>
            <a:normAutofit/>
          </a:bodyPr>
          <a:lstStyle/>
          <a:p>
            <a:r>
              <a:rPr lang="uk-UA" altLang="ru-RU" sz="2400" b="1" dirty="0">
                <a:solidFill>
                  <a:srgbClr val="7030A0"/>
                </a:solidFill>
              </a:rPr>
              <a:t>СИНКОПЕ ( гр.- </a:t>
            </a:r>
            <a:r>
              <a:rPr lang="en-US" altLang="ru-RU" sz="2400" b="1" dirty="0">
                <a:solidFill>
                  <a:srgbClr val="7030A0"/>
                </a:solidFill>
              </a:rPr>
              <a:t>syncope</a:t>
            </a:r>
            <a:r>
              <a:rPr lang="uk-UA" altLang="ru-RU" sz="2400" b="1" dirty="0">
                <a:solidFill>
                  <a:srgbClr val="7030A0"/>
                </a:solidFill>
              </a:rPr>
              <a:t> – пауза, короткочасний </a:t>
            </a:r>
            <a:r>
              <a:rPr lang="uk-UA" altLang="ru-RU" sz="2400" b="1" dirty="0" smtClean="0">
                <a:solidFill>
                  <a:srgbClr val="7030A0"/>
                </a:solidFill>
              </a:rPr>
              <a:t>обрив).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uk-UA" altLang="ru-RU" sz="2400" b="1" dirty="0">
                <a:solidFill>
                  <a:srgbClr val="7030A0"/>
                </a:solidFill>
              </a:rPr>
              <a:t>Напад короткочасної втрати свідомості з розладами серцево-судинної і дихальної діяльності.</a:t>
            </a:r>
          </a:p>
          <a:p>
            <a:pPr>
              <a:lnSpc>
                <a:spcPct val="90000"/>
              </a:lnSpc>
              <a:buNone/>
            </a:pPr>
            <a:r>
              <a:rPr lang="uk-UA" altLang="ru-RU" sz="2400" b="1" dirty="0">
                <a:solidFill>
                  <a:srgbClr val="7030A0"/>
                </a:solidFill>
              </a:rPr>
              <a:t>     В основі розвитку непритомності лежить короткочасне зниження мозкового кровотоку.</a:t>
            </a:r>
          </a:p>
          <a:p>
            <a:pPr>
              <a:lnSpc>
                <a:spcPct val="90000"/>
              </a:lnSpc>
              <a:buNone/>
            </a:pPr>
            <a:r>
              <a:rPr lang="uk-UA" altLang="ru-RU" sz="2400" b="1" dirty="0">
                <a:solidFill>
                  <a:srgbClr val="7030A0"/>
                </a:solidFill>
              </a:rPr>
              <a:t>      Непритомності часто передують продромальні стани: </a:t>
            </a:r>
            <a:r>
              <a:rPr lang="uk-UA" altLang="ru-RU" sz="2400" b="1" dirty="0" smtClean="0">
                <a:solidFill>
                  <a:srgbClr val="7030A0"/>
                </a:solidFill>
              </a:rPr>
              <a:t>запаморочення, </a:t>
            </a:r>
            <a:r>
              <a:rPr lang="uk-UA" altLang="ru-RU" sz="2400" b="1" dirty="0">
                <a:solidFill>
                  <a:srgbClr val="7030A0"/>
                </a:solidFill>
              </a:rPr>
              <a:t>пелена перед очима, нечіткість зору, шум у вухах, нудота, </a:t>
            </a:r>
            <a:r>
              <a:rPr lang="uk-UA" altLang="ru-RU" sz="2400" b="1" dirty="0" err="1">
                <a:solidFill>
                  <a:srgbClr val="7030A0"/>
                </a:solidFill>
              </a:rPr>
              <a:t>парастезії</a:t>
            </a:r>
            <a:r>
              <a:rPr lang="uk-UA" altLang="ru-RU" sz="2400" b="1" dirty="0">
                <a:solidFill>
                  <a:srgbClr val="7030A0"/>
                </a:solidFill>
              </a:rPr>
              <a:t> у дистальних відділах кінцівок. </a:t>
            </a:r>
            <a:endParaRPr lang="ru-RU" altLang="ru-RU" sz="2400" b="1" dirty="0">
              <a:solidFill>
                <a:srgbClr val="7030A0"/>
              </a:solidFill>
            </a:endParaRPr>
          </a:p>
          <a:p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1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ru-RU" sz="4800" b="1" dirty="0">
                <a:solidFill>
                  <a:srgbClr val="C00000"/>
                </a:solidFill>
              </a:rPr>
              <a:t>Види </a:t>
            </a:r>
            <a:r>
              <a:rPr lang="uk-UA" altLang="ru-RU" sz="4800" b="1" dirty="0" err="1">
                <a:solidFill>
                  <a:srgbClr val="C00000"/>
                </a:solidFill>
              </a:rPr>
              <a:t>синкопальних</a:t>
            </a:r>
            <a:r>
              <a:rPr lang="uk-UA" altLang="ru-RU" sz="4800" b="1" dirty="0">
                <a:solidFill>
                  <a:srgbClr val="C00000"/>
                </a:solidFill>
              </a:rPr>
              <a:t> станів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02677"/>
            <a:ext cx="8596668" cy="4338686"/>
          </a:xfrm>
        </p:spPr>
        <p:txBody>
          <a:bodyPr>
            <a:normAutofit/>
          </a:bodyPr>
          <a:lstStyle/>
          <a:p>
            <a:r>
              <a:rPr lang="uk-UA" altLang="ru-RU" sz="2800" b="1" dirty="0"/>
              <a:t>Нейрогенні, </a:t>
            </a:r>
            <a:r>
              <a:rPr lang="uk-UA" altLang="ru-RU" sz="2800" b="1" dirty="0" err="1" smtClean="0"/>
              <a:t>соматогенні</a:t>
            </a:r>
            <a:r>
              <a:rPr lang="uk-UA" altLang="ru-RU" sz="2800" b="1" dirty="0" smtClean="0"/>
              <a:t> (</a:t>
            </a:r>
            <a:r>
              <a:rPr lang="uk-UA" altLang="ru-RU" sz="2800" b="1" dirty="0" err="1"/>
              <a:t>кардіогенні</a:t>
            </a:r>
            <a:r>
              <a:rPr lang="uk-UA" altLang="ru-RU" sz="2800" b="1" dirty="0"/>
              <a:t>), медикаментозні.</a:t>
            </a:r>
          </a:p>
          <a:p>
            <a:r>
              <a:rPr lang="uk-UA" altLang="ru-RU" sz="2800" b="1" dirty="0"/>
              <a:t>  Нейрогенні </a:t>
            </a:r>
            <a:r>
              <a:rPr lang="uk-UA" altLang="ru-RU" sz="2800" b="1" dirty="0" err="1"/>
              <a:t>синкопальні</a:t>
            </a:r>
            <a:r>
              <a:rPr lang="uk-UA" altLang="ru-RU" sz="2800" b="1" dirty="0"/>
              <a:t> стани: </a:t>
            </a:r>
          </a:p>
          <a:p>
            <a:pPr>
              <a:buNone/>
            </a:pPr>
            <a:r>
              <a:rPr lang="uk-UA" altLang="ru-RU" sz="2800" b="1" dirty="0"/>
              <a:t> - </a:t>
            </a:r>
            <a:r>
              <a:rPr lang="uk-UA" altLang="ru-RU" sz="2800" b="1" dirty="0" err="1"/>
              <a:t>вазодепресивні</a:t>
            </a:r>
            <a:r>
              <a:rPr lang="uk-UA" altLang="ru-RU" sz="2800" b="1" dirty="0"/>
              <a:t>,</a:t>
            </a:r>
          </a:p>
          <a:p>
            <a:pPr>
              <a:buNone/>
            </a:pPr>
            <a:r>
              <a:rPr lang="uk-UA" altLang="ru-RU" sz="2800" b="1" dirty="0"/>
              <a:t> - ситуаційні ( </a:t>
            </a:r>
            <a:r>
              <a:rPr lang="uk-UA" altLang="ru-RU" sz="2800" b="1" dirty="0" err="1"/>
              <a:t>гіпервентиляційні</a:t>
            </a:r>
            <a:r>
              <a:rPr lang="uk-UA" altLang="ru-RU" sz="2800" b="1" dirty="0"/>
              <a:t>, </a:t>
            </a:r>
            <a:r>
              <a:rPr lang="uk-UA" altLang="ru-RU" sz="2800" b="1" dirty="0" err="1"/>
              <a:t>ніктуричні</a:t>
            </a:r>
            <a:r>
              <a:rPr lang="uk-UA" altLang="ru-RU" sz="2800" b="1" dirty="0"/>
              <a:t>, </a:t>
            </a:r>
            <a:r>
              <a:rPr lang="uk-UA" altLang="ru-RU" sz="2800" b="1" dirty="0" err="1"/>
              <a:t>кашльові</a:t>
            </a:r>
            <a:r>
              <a:rPr lang="uk-UA" altLang="ru-RU" sz="2800" b="1" dirty="0"/>
              <a:t>, при невралгії </a:t>
            </a:r>
            <a:r>
              <a:rPr lang="uk-UA" altLang="ru-RU" sz="2800" b="1" dirty="0" err="1"/>
              <a:t>язикоглоткового</a:t>
            </a:r>
            <a:r>
              <a:rPr lang="uk-UA" altLang="ru-RU" sz="2800" b="1" dirty="0"/>
              <a:t> </a:t>
            </a:r>
            <a:r>
              <a:rPr lang="uk-UA" altLang="ru-RU" sz="2800" b="1" dirty="0" err="1"/>
              <a:t>нерва</a:t>
            </a:r>
            <a:r>
              <a:rPr lang="uk-UA" altLang="ru-RU" sz="2800" b="1" dirty="0"/>
              <a:t>, ортостатичні, при фізичному перевантаженні).</a:t>
            </a:r>
            <a:endParaRPr lang="ru-RU" altLang="ru-RU" sz="2800" b="1" dirty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5729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ru-RU" sz="4800" b="1" dirty="0">
                <a:solidFill>
                  <a:srgbClr val="C00000"/>
                </a:solidFill>
              </a:rPr>
              <a:t>Симптоматика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210" y="1930400"/>
            <a:ext cx="8596668" cy="3880773"/>
          </a:xfrm>
        </p:spPr>
        <p:txBody>
          <a:bodyPr>
            <a:noAutofit/>
          </a:bodyPr>
          <a:lstStyle/>
          <a:p>
            <a:r>
              <a:rPr lang="uk-UA" altLang="ru-RU" sz="2400" b="1" dirty="0"/>
              <a:t>Швидка втрата свідомості, блідість шкіри і слизових, </a:t>
            </a:r>
            <a:r>
              <a:rPr lang="uk-UA" altLang="ru-RU" sz="2400" b="1" dirty="0" err="1"/>
              <a:t>профузна</a:t>
            </a:r>
            <a:r>
              <a:rPr lang="uk-UA" altLang="ru-RU" sz="2400" b="1" dirty="0"/>
              <a:t> пітливість, низький АТ, слабкий рідкий або частий пульс.</a:t>
            </a:r>
          </a:p>
          <a:p>
            <a:r>
              <a:rPr lang="uk-UA" altLang="ru-RU" sz="2400" b="1" dirty="0"/>
              <a:t>   Зупинка дихання не спостерігається. М'язовий тонус знижений. Можуть бути короткочасні </a:t>
            </a:r>
            <a:r>
              <a:rPr lang="uk-UA" altLang="ru-RU" sz="2400" b="1" dirty="0" smtClean="0"/>
              <a:t>м'язові </a:t>
            </a:r>
            <a:r>
              <a:rPr lang="uk-UA" altLang="ru-RU" sz="2400" b="1" dirty="0"/>
              <a:t>посмикування в кінцівках, інколи судоми. </a:t>
            </a:r>
            <a:r>
              <a:rPr lang="uk-UA" altLang="ru-RU" sz="2400" b="1" dirty="0" smtClean="0"/>
              <a:t>Нетримання </a:t>
            </a:r>
            <a:r>
              <a:rPr lang="uk-UA" altLang="ru-RU" sz="2400" b="1" dirty="0"/>
              <a:t>сечі буває </a:t>
            </a:r>
            <a:r>
              <a:rPr lang="uk-UA" altLang="ru-RU" sz="2400" b="1" dirty="0" err="1"/>
              <a:t>рідко</a:t>
            </a:r>
            <a:r>
              <a:rPr lang="uk-UA" altLang="ru-RU" sz="2400" b="1" dirty="0"/>
              <a:t>.</a:t>
            </a:r>
          </a:p>
          <a:p>
            <a:r>
              <a:rPr lang="uk-UA" altLang="ru-RU" sz="2400" b="1" dirty="0"/>
              <a:t>  На відміну від </a:t>
            </a:r>
            <a:r>
              <a:rPr lang="uk-UA" altLang="ru-RU" sz="2400" b="1" dirty="0" err="1"/>
              <a:t>епіприпадку</a:t>
            </a:r>
            <a:r>
              <a:rPr lang="uk-UA" altLang="ru-RU" sz="2400" b="1" dirty="0"/>
              <a:t>, синкопи розвиваються повільніше, а падіння хворого буває повільнішим і хворі , як правило, не отримують травм.</a:t>
            </a:r>
            <a:endParaRPr lang="ru-RU" alt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5758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0167"/>
            <a:ext cx="8596668" cy="5111196"/>
          </a:xfrm>
        </p:spPr>
        <p:txBody>
          <a:bodyPr>
            <a:noAutofit/>
          </a:bodyPr>
          <a:lstStyle/>
          <a:p>
            <a:r>
              <a:rPr lang="uk-UA" altLang="ru-RU" sz="3600" b="1" dirty="0"/>
              <a:t>Після непритомності спостерігається сплутаність свідомості, але вона триває не довго.</a:t>
            </a:r>
          </a:p>
          <a:p>
            <a:r>
              <a:rPr lang="uk-UA" altLang="ru-RU" sz="3600" b="1" dirty="0"/>
              <a:t>  Як правило, пацієнт стривожений, наляканий тим, що сталося. Відмічається загальна втомленість, блідість.</a:t>
            </a:r>
            <a:endParaRPr lang="ru-RU" alt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61730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altLang="ru-RU" sz="3200" b="1" dirty="0"/>
              <a:t>Найбільш поширений </a:t>
            </a:r>
            <a:r>
              <a:rPr lang="uk-UA" altLang="ru-RU" sz="3200" b="1" dirty="0" err="1"/>
              <a:t>синкопальний</a:t>
            </a:r>
            <a:r>
              <a:rPr lang="uk-UA" altLang="ru-RU" sz="3200" b="1" dirty="0"/>
              <a:t> стан і часто трапляється у людей молодого віку.</a:t>
            </a:r>
            <a:endParaRPr lang="ru-RU" altLang="ru-RU" sz="3200" b="1" dirty="0"/>
          </a:p>
          <a:p>
            <a:r>
              <a:rPr lang="uk-UA" altLang="ru-RU" sz="3200" b="1" dirty="0"/>
              <a:t>Провокуючі фактори: </a:t>
            </a:r>
          </a:p>
          <a:p>
            <a:pPr>
              <a:buNone/>
            </a:pPr>
            <a:r>
              <a:rPr lang="uk-UA" altLang="ru-RU" sz="3200" b="1" dirty="0"/>
              <a:t>   - різні емоційні стани ( страх, біль, вид крові),</a:t>
            </a:r>
          </a:p>
          <a:p>
            <a:pPr>
              <a:buNone/>
            </a:pPr>
            <a:r>
              <a:rPr lang="uk-UA" altLang="ru-RU" sz="3200" b="1" dirty="0"/>
              <a:t>   - перебування в душному приміщенні, довготривале перебування в положенні стоячи. </a:t>
            </a:r>
            <a:endParaRPr lang="ru-RU" altLang="ru-RU" sz="3200" b="1" dirty="0"/>
          </a:p>
          <a:p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uk-UA" altLang="ru-RU" sz="4400" b="1" dirty="0" err="1" smtClean="0">
                <a:solidFill>
                  <a:srgbClr val="C00000"/>
                </a:solidFill>
              </a:rPr>
              <a:t>Вазодепресивна</a:t>
            </a:r>
            <a:r>
              <a:rPr lang="uk-UA" altLang="ru-RU" sz="4400" b="1" dirty="0" smtClean="0">
                <a:solidFill>
                  <a:srgbClr val="C00000"/>
                </a:solidFill>
              </a:rPr>
              <a:t> непритомність</a:t>
            </a:r>
            <a:r>
              <a:rPr lang="uk-UA" altLang="ru-RU" sz="4400" dirty="0" smtClean="0">
                <a:solidFill>
                  <a:srgbClr val="C00000"/>
                </a:solidFill>
              </a:rPr>
              <a:t> </a:t>
            </a:r>
            <a:endParaRPr lang="ru-RU" altLang="ru-RU" sz="4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161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10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6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542</TotalTime>
  <Words>1817</Words>
  <Application>Microsoft Office PowerPoint</Application>
  <PresentationFormat>Широкоэкранный</PresentationFormat>
  <Paragraphs>174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36</vt:i4>
      </vt:variant>
    </vt:vector>
  </HeadingPairs>
  <TitlesOfParts>
    <vt:vector size="51" baseType="lpstr">
      <vt:lpstr>Arial</vt:lpstr>
      <vt:lpstr>Times New Roman</vt:lpstr>
      <vt:lpstr>Trebuchet MS</vt:lpstr>
      <vt:lpstr>Wingdings</vt:lpstr>
      <vt:lpstr>Wingdings 3</vt:lpstr>
      <vt:lpstr>Аспект</vt:lpstr>
      <vt:lpstr>Слои</vt:lpstr>
      <vt:lpstr>1_Слои</vt:lpstr>
      <vt:lpstr>Оформление по умолчанию</vt:lpstr>
      <vt:lpstr>2_Слои</vt:lpstr>
      <vt:lpstr>3_Слои</vt:lpstr>
      <vt:lpstr>4_Слои</vt:lpstr>
      <vt:lpstr>5_Слои</vt:lpstr>
      <vt:lpstr>6_Слои</vt:lpstr>
      <vt:lpstr>1_Аспект</vt:lpstr>
      <vt:lpstr>РОЗЛАДИ СВІДОМОСТІ</vt:lpstr>
      <vt:lpstr>Презентация PowerPoint</vt:lpstr>
      <vt:lpstr>Наибільш поширені причини короткочасної втрати свідомості. </vt:lpstr>
      <vt:lpstr> Найгірший прогноз виникає при синкопе пов'язаному із патологією серця. Летальність в даному випадку вже на протязі першого року складає від 18 до 33 %.</vt:lpstr>
      <vt:lpstr>Непритомність (синкоп, «обморок»)</vt:lpstr>
      <vt:lpstr>Види синкопальних станів</vt:lpstr>
      <vt:lpstr>Симптоматика</vt:lpstr>
      <vt:lpstr>Презентация PowerPoint</vt:lpstr>
      <vt:lpstr>Вазодепресивна непритомність </vt:lpstr>
      <vt:lpstr>Гіпервентиляційне (гіпокапнічне) синкопе</vt:lpstr>
      <vt:lpstr>Кашльові синкопе</vt:lpstr>
      <vt:lpstr>Прояви кашльового синкопе</vt:lpstr>
      <vt:lpstr>Ортостатичне синкопе</vt:lpstr>
      <vt:lpstr>Іритативне синкопе</vt:lpstr>
      <vt:lpstr>Клініка синокаротидного синкопе</vt:lpstr>
      <vt:lpstr>Дисциркуляторні синкопальні стани</vt:lpstr>
      <vt:lpstr>Симптоматика судинної ВБН</vt:lpstr>
      <vt:lpstr> Психогенне синкопе                       ( істеричне).</vt:lpstr>
      <vt:lpstr>Клінічні прояви</vt:lpstr>
      <vt:lpstr>Невідкладна медична допомога при синкопе</vt:lpstr>
      <vt:lpstr>КОЛАПС</vt:lpstr>
      <vt:lpstr> Клінічні прояви</vt:lpstr>
      <vt:lpstr>НАДАННЯ ЕМД</vt:lpstr>
      <vt:lpstr>КОМА ( глибокий сон, «сон розуму»)</vt:lpstr>
      <vt:lpstr>ПЕРВИННІ УРАЖЕННЯ ГОЛОВНОГО МОЗКУ</vt:lpstr>
      <vt:lpstr>ВТОРИННІ УРАЖЕННЯ ГОЛОВНОГО МОЗКУ</vt:lpstr>
      <vt:lpstr>ТОКСИЧНІ КОМИ</vt:lpstr>
      <vt:lpstr>КОМИ, ЯКІ НАЙБІЛЬШ ЧАСТО ЗУСТРІЧАЮТЬСЯ</vt:lpstr>
      <vt:lpstr>Класифікація</vt:lpstr>
      <vt:lpstr>ТАКТИКА </vt:lpstr>
      <vt:lpstr>ОТРУЄННЯ НАРКОТИЧНИМИ РЕЧОВИНАМИ</vt:lpstr>
      <vt:lpstr>   Клінічні ознаки</vt:lpstr>
      <vt:lpstr>        Гостра інтоксикація канабіоїдами</vt:lpstr>
      <vt:lpstr>   Терапевтичний алгоритм</vt:lpstr>
      <vt:lpstr>   Симптоматична терапія</vt:lpstr>
      <vt:lpstr>ПРОТОКОЛ 26 («Современные вопросы токсикологии»,3-4/2009 – ХМАПО МОЗУ, НМАПО МОЗУ.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ПОРУШЕННЯ СВІДОМОСТІ</dc:title>
  <dc:creator>Oborona</dc:creator>
  <cp:lastModifiedBy>Oborona</cp:lastModifiedBy>
  <cp:revision>25</cp:revision>
  <dcterms:created xsi:type="dcterms:W3CDTF">2018-09-11T05:33:27Z</dcterms:created>
  <dcterms:modified xsi:type="dcterms:W3CDTF">2020-03-17T12:26:16Z</dcterms:modified>
</cp:coreProperties>
</file>